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handoutMasterIdLst>
    <p:handoutMasterId r:id="rId22"/>
  </p:handoutMasterIdLst>
  <p:sldIdLst>
    <p:sldId id="269" r:id="rId2"/>
    <p:sldId id="274" r:id="rId3"/>
    <p:sldId id="283" r:id="rId4"/>
    <p:sldId id="275" r:id="rId5"/>
    <p:sldId id="284" r:id="rId6"/>
    <p:sldId id="285" r:id="rId7"/>
    <p:sldId id="276" r:id="rId8"/>
    <p:sldId id="286" r:id="rId9"/>
    <p:sldId id="277" r:id="rId10"/>
    <p:sldId id="287" r:id="rId11"/>
    <p:sldId id="288" r:id="rId12"/>
    <p:sldId id="279" r:id="rId13"/>
    <p:sldId id="289" r:id="rId14"/>
    <p:sldId id="280" r:id="rId15"/>
    <p:sldId id="291" r:id="rId16"/>
    <p:sldId id="282" r:id="rId17"/>
    <p:sldId id="290" r:id="rId18"/>
    <p:sldId id="292" r:id="rId19"/>
    <p:sldId id="293" r:id="rId20"/>
    <p:sldId id="294"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25" autoAdjust="0"/>
  </p:normalViewPr>
  <p:slideViewPr>
    <p:cSldViewPr>
      <p:cViewPr varScale="1">
        <p:scale>
          <a:sx n="98" d="100"/>
          <a:sy n="98" d="100"/>
        </p:scale>
        <p:origin x="-3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4FCD05C0-4510-4DD5-A261-7C2820123431}" type="datetimeFigureOut">
              <a:rPr kumimoji="1" lang="ja-JP" altLang="en-US" smtClean="0"/>
              <a:pPr/>
              <a:t>2017/11/17</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F2FCD3B-7168-44F8-931D-9C6FA97E4BC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9569E769-CEA7-46C1-9032-97D5047BA36F}" type="datetimeFigureOut">
              <a:rPr kumimoji="1" lang="ja-JP" altLang="en-US" smtClean="0"/>
              <a:pPr/>
              <a:t>2017/11/17</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384A8E52-68B7-4D83-A188-6448F3FFF12C}"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9569E769-CEA7-46C1-9032-97D5047BA36F}" type="datetimeFigureOut">
              <a:rPr kumimoji="1" lang="ja-JP" altLang="en-US" smtClean="0"/>
              <a:pPr/>
              <a:t>2017/11/17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84A8E52-68B7-4D83-A188-6448F3FFF12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9569E769-CEA7-46C1-9032-97D5047BA36F}" type="datetimeFigureOut">
              <a:rPr kumimoji="1" lang="ja-JP" altLang="en-US" smtClean="0"/>
              <a:pPr/>
              <a:t>2017/11/17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84A8E52-68B7-4D83-A188-6448F3FFF12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9569E769-CEA7-46C1-9032-97D5047BA36F}" type="datetimeFigureOut">
              <a:rPr kumimoji="1" lang="ja-JP" altLang="en-US" smtClean="0"/>
              <a:pPr/>
              <a:t>2017/11/17</a:t>
            </a:fld>
            <a:endParaRPr kumimoji="1" lang="ja-JP" altLang="en-US"/>
          </a:p>
        </p:txBody>
      </p:sp>
      <p:sp>
        <p:nvSpPr>
          <p:cNvPr id="9" name="スライド番号プレースホルダ 8"/>
          <p:cNvSpPr>
            <a:spLocks noGrp="1"/>
          </p:cNvSpPr>
          <p:nvPr>
            <p:ph type="sldNum" sz="quarter" idx="15"/>
          </p:nvPr>
        </p:nvSpPr>
        <p:spPr/>
        <p:txBody>
          <a:bodyPr rtlCol="0"/>
          <a:lstStyle/>
          <a:p>
            <a:fld id="{384A8E52-68B7-4D83-A188-6448F3FFF12C}"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9569E769-CEA7-46C1-9032-97D5047BA36F}" type="datetimeFigureOut">
              <a:rPr kumimoji="1" lang="ja-JP" altLang="en-US" smtClean="0"/>
              <a:pPr/>
              <a:t>2017/11/17</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384A8E52-68B7-4D83-A188-6448F3FFF12C}"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9569E769-CEA7-46C1-9032-97D5047BA36F}" type="datetimeFigureOut">
              <a:rPr kumimoji="1" lang="ja-JP" altLang="en-US" smtClean="0"/>
              <a:pPr/>
              <a:t>2017/11/17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84A8E52-68B7-4D83-A188-6448F3FFF12C}"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9569E769-CEA7-46C1-9032-97D5047BA36F}" type="datetimeFigureOut">
              <a:rPr kumimoji="1" lang="ja-JP" altLang="en-US" smtClean="0"/>
              <a:pPr/>
              <a:t>2017/11/17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84A8E52-68B7-4D83-A188-6448F3FFF12C}"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9569E769-CEA7-46C1-9032-97D5047BA36F}" type="datetimeFigureOut">
              <a:rPr kumimoji="1" lang="ja-JP" altLang="en-US" smtClean="0"/>
              <a:pPr/>
              <a:t>2017/11/17</a:t>
            </a:fld>
            <a:endParaRPr kumimoji="1" lang="ja-JP" altLang="en-US"/>
          </a:p>
        </p:txBody>
      </p:sp>
      <p:sp>
        <p:nvSpPr>
          <p:cNvPr id="7" name="スライド番号プレースホルダ 6"/>
          <p:cNvSpPr>
            <a:spLocks noGrp="1"/>
          </p:cNvSpPr>
          <p:nvPr>
            <p:ph type="sldNum" sz="quarter" idx="11"/>
          </p:nvPr>
        </p:nvSpPr>
        <p:spPr/>
        <p:txBody>
          <a:bodyPr rtlCol="0"/>
          <a:lstStyle/>
          <a:p>
            <a:fld id="{384A8E52-68B7-4D83-A188-6448F3FFF12C}"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69E769-CEA7-46C1-9032-97D5047BA36F}" type="datetimeFigureOut">
              <a:rPr kumimoji="1" lang="ja-JP" altLang="en-US" smtClean="0"/>
              <a:pPr/>
              <a:t>2017/11/17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84A8E52-68B7-4D83-A188-6448F3FFF12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9569E769-CEA7-46C1-9032-97D5047BA36F}" type="datetimeFigureOut">
              <a:rPr kumimoji="1" lang="ja-JP" altLang="en-US" smtClean="0"/>
              <a:pPr/>
              <a:t>2017/11/17</a:t>
            </a:fld>
            <a:endParaRPr kumimoji="1" lang="ja-JP" altLang="en-US"/>
          </a:p>
        </p:txBody>
      </p:sp>
      <p:sp>
        <p:nvSpPr>
          <p:cNvPr id="22" name="スライド番号プレースホルダ 21"/>
          <p:cNvSpPr>
            <a:spLocks noGrp="1"/>
          </p:cNvSpPr>
          <p:nvPr>
            <p:ph type="sldNum" sz="quarter" idx="15"/>
          </p:nvPr>
        </p:nvSpPr>
        <p:spPr/>
        <p:txBody>
          <a:bodyPr rtlCol="0"/>
          <a:lstStyle/>
          <a:p>
            <a:fld id="{384A8E52-68B7-4D83-A188-6448F3FFF12C}"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9569E769-CEA7-46C1-9032-97D5047BA36F}" type="datetimeFigureOut">
              <a:rPr kumimoji="1" lang="ja-JP" altLang="en-US" smtClean="0"/>
              <a:pPr/>
              <a:t>2017/11/17</a:t>
            </a:fld>
            <a:endParaRPr kumimoji="1" lang="ja-JP" altLang="en-US"/>
          </a:p>
        </p:txBody>
      </p:sp>
      <p:sp>
        <p:nvSpPr>
          <p:cNvPr id="18" name="スライド番号プレースホルダ 17"/>
          <p:cNvSpPr>
            <a:spLocks noGrp="1"/>
          </p:cNvSpPr>
          <p:nvPr>
            <p:ph type="sldNum" sz="quarter" idx="11"/>
          </p:nvPr>
        </p:nvSpPr>
        <p:spPr/>
        <p:txBody>
          <a:bodyPr rtlCol="0"/>
          <a:lstStyle/>
          <a:p>
            <a:fld id="{384A8E52-68B7-4D83-A188-6448F3FFF12C}"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69E769-CEA7-46C1-9032-97D5047BA36F}" type="datetimeFigureOut">
              <a:rPr kumimoji="1" lang="ja-JP" altLang="en-US" smtClean="0"/>
              <a:pPr/>
              <a:t>2017/11/17</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84A8E52-68B7-4D83-A188-6448F3FFF1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71600" y="1340768"/>
            <a:ext cx="7632848" cy="2308324"/>
          </a:xfrm>
          <a:prstGeom prst="rect">
            <a:avLst/>
          </a:prstGeom>
          <a:solidFill>
            <a:schemeClr val="bg1"/>
          </a:solidFill>
          <a:ln>
            <a:solidFill>
              <a:schemeClr val="bg1"/>
            </a:solid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ja-JP" altLang="en-US" sz="7200" b="1" spc="150" dirty="0" smtClean="0">
                <a:ln w="11430"/>
                <a:solidFill>
                  <a:schemeClr val="accent1"/>
                </a:solidFill>
                <a:effectLst>
                  <a:outerShdw blurRad="25400" algn="tl" rotWithShape="0">
                    <a:srgbClr val="000000">
                      <a:alpha val="43000"/>
                    </a:srgbClr>
                  </a:outerShdw>
                </a:effectLst>
                <a:latin typeface="+mj-ea"/>
                <a:ea typeface="+mj-ea"/>
              </a:rPr>
              <a:t>丹波山村</a:t>
            </a:r>
            <a:r>
              <a:rPr lang="ja-JP" altLang="en-US" sz="7200" b="1" spc="150" dirty="0" smtClean="0">
                <a:ln w="11430"/>
                <a:solidFill>
                  <a:schemeClr val="accent1"/>
                </a:solidFill>
                <a:effectLst>
                  <a:outerShdw blurRad="25400" algn="tl" rotWithShape="0">
                    <a:srgbClr val="000000">
                      <a:alpha val="43000"/>
                    </a:srgbClr>
                  </a:outerShdw>
                </a:effectLst>
              </a:rPr>
              <a:t>の</a:t>
            </a:r>
            <a:endParaRPr lang="en-US" altLang="ja-JP" sz="7200" b="1" spc="150" dirty="0" smtClean="0">
              <a:ln w="11430"/>
              <a:solidFill>
                <a:schemeClr val="accent1"/>
              </a:solidFill>
              <a:effectLst>
                <a:outerShdw blurRad="25400" algn="tl" rotWithShape="0">
                  <a:srgbClr val="000000">
                    <a:alpha val="43000"/>
                  </a:srgbClr>
                </a:outerShdw>
              </a:effectLst>
            </a:endParaRPr>
          </a:p>
          <a:p>
            <a:pPr algn="r"/>
            <a:r>
              <a:rPr lang="ja-JP" altLang="en-US" sz="7200" b="1" spc="150" dirty="0" smtClean="0">
                <a:ln w="11430"/>
                <a:solidFill>
                  <a:schemeClr val="accent1"/>
                </a:solidFill>
                <a:effectLst>
                  <a:outerShdw blurRad="25400" algn="tl" rotWithShape="0">
                    <a:srgbClr val="000000">
                      <a:alpha val="43000"/>
                    </a:srgbClr>
                  </a:outerShdw>
                </a:effectLst>
              </a:rPr>
              <a:t>商業施設</a:t>
            </a:r>
            <a:endParaRPr lang="ja-JP" altLang="en-US" sz="7200" b="1" spc="150" dirty="0">
              <a:ln w="11430"/>
              <a:solidFill>
                <a:schemeClr val="accent1"/>
              </a:solidFill>
              <a:effectLst>
                <a:outerShdw blurRad="25400" algn="tl" rotWithShape="0">
                  <a:srgbClr val="000000">
                    <a:alpha val="43000"/>
                  </a:srgbClr>
                </a:outerShdw>
              </a:effectLst>
              <a:latin typeface="+mj-ea"/>
              <a:ea typeface="+mj-ea"/>
            </a:endParaRPr>
          </a:p>
        </p:txBody>
      </p:sp>
      <p:sp>
        <p:nvSpPr>
          <p:cNvPr id="5" name="テキスト ボックス 4"/>
          <p:cNvSpPr txBox="1"/>
          <p:nvPr/>
        </p:nvSpPr>
        <p:spPr>
          <a:xfrm>
            <a:off x="5580112" y="5229200"/>
            <a:ext cx="2448272" cy="584775"/>
          </a:xfrm>
          <a:prstGeom prst="rect">
            <a:avLst/>
          </a:prstGeom>
          <a:noFill/>
        </p:spPr>
        <p:txBody>
          <a:bodyPr wrap="square" rtlCol="0">
            <a:spAutoFit/>
          </a:bodyPr>
          <a:lstStyle/>
          <a:p>
            <a:r>
              <a:rPr kumimoji="1" lang="ja-JP" altLang="en-US" sz="3200" dirty="0" smtClean="0">
                <a:latin typeface="+mn-ea"/>
              </a:rPr>
              <a:t>芦澤　優希</a:t>
            </a:r>
            <a:endParaRPr kumimoji="1" lang="ja-JP" altLang="en-US" sz="3200" dirty="0">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88640"/>
            <a:ext cx="4320480"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丹波山荘</a:t>
            </a:r>
            <a:r>
              <a:rPr kumimoji="1" lang="en-US" altLang="ja-JP" sz="2400" dirty="0" smtClean="0">
                <a:solidFill>
                  <a:schemeClr val="tx1"/>
                </a:solidFill>
              </a:rPr>
              <a:t>】</a:t>
            </a:r>
          </a:p>
          <a:p>
            <a:r>
              <a:rPr lang="ja-JP" altLang="en-US" sz="2400" dirty="0" smtClean="0">
                <a:solidFill>
                  <a:schemeClr val="tx1"/>
                </a:solidFill>
              </a:rPr>
              <a:t>①　旅館</a:t>
            </a:r>
            <a:endParaRPr lang="en-US" altLang="ja-JP" sz="2400" dirty="0" smtClean="0">
              <a:solidFill>
                <a:schemeClr val="tx1"/>
              </a:solidFill>
            </a:endParaRPr>
          </a:p>
          <a:p>
            <a:r>
              <a:rPr lang="ja-JP" altLang="en-US" sz="2400" dirty="0" smtClean="0">
                <a:solidFill>
                  <a:schemeClr val="tx1"/>
                </a:solidFill>
              </a:rPr>
              <a:t>②　５０人　</a:t>
            </a:r>
            <a:endParaRPr lang="en-US" altLang="ja-JP" sz="2400" dirty="0" smtClean="0">
              <a:solidFill>
                <a:schemeClr val="tx1"/>
              </a:solidFill>
            </a:endParaRPr>
          </a:p>
          <a:p>
            <a:r>
              <a:rPr lang="ja-JP" altLang="en-US" sz="2400" dirty="0" smtClean="0">
                <a:solidFill>
                  <a:schemeClr val="tx1"/>
                </a:solidFill>
              </a:rPr>
              <a:t>③　団体のみ受付　</a:t>
            </a:r>
            <a:endParaRPr lang="en-US" altLang="ja-JP" sz="2400" dirty="0" smtClean="0">
              <a:solidFill>
                <a:schemeClr val="tx1"/>
              </a:solidFill>
            </a:endParaRPr>
          </a:p>
          <a:p>
            <a:r>
              <a:rPr lang="ja-JP" altLang="en-US" sz="2400" dirty="0" smtClean="0">
                <a:solidFill>
                  <a:schemeClr val="tx1"/>
                </a:solidFill>
              </a:rPr>
              <a:t>④　丹波の食材を使った料理</a:t>
            </a:r>
            <a:endParaRPr lang="en-US" altLang="ja-JP" sz="2400" dirty="0" smtClean="0">
              <a:solidFill>
                <a:schemeClr val="tx1"/>
              </a:solidFill>
            </a:endParaRPr>
          </a:p>
          <a:p>
            <a:r>
              <a:rPr lang="en-US" altLang="ja-JP" sz="2400" dirty="0" smtClean="0">
                <a:solidFill>
                  <a:schemeClr val="tx1"/>
                </a:solidFill>
              </a:rPr>
              <a:t>     </a:t>
            </a:r>
            <a:r>
              <a:rPr lang="ja-JP" altLang="en-US" sz="2400" dirty="0" smtClean="0">
                <a:solidFill>
                  <a:schemeClr val="tx1"/>
                </a:solidFill>
              </a:rPr>
              <a:t>川が近い</a:t>
            </a:r>
            <a:endParaRPr lang="en-US" altLang="ja-JP" sz="2400" dirty="0" smtClean="0">
              <a:solidFill>
                <a:schemeClr val="tx1"/>
              </a:solidFill>
            </a:endParaRPr>
          </a:p>
          <a:p>
            <a:r>
              <a:rPr lang="ja-JP" altLang="en-US" sz="2400" dirty="0" smtClean="0">
                <a:solidFill>
                  <a:schemeClr val="tx1"/>
                </a:solidFill>
              </a:rPr>
              <a:t>⑤　お客さんのしたいことが</a:t>
            </a:r>
            <a:endParaRPr lang="en-US" altLang="ja-JP" sz="2400" dirty="0" smtClean="0">
              <a:solidFill>
                <a:schemeClr val="tx1"/>
              </a:solidFill>
            </a:endParaRPr>
          </a:p>
          <a:p>
            <a:r>
              <a:rPr lang="ja-JP" altLang="en-US" sz="2400" dirty="0" smtClean="0">
                <a:solidFill>
                  <a:schemeClr val="tx1"/>
                </a:solidFill>
              </a:rPr>
              <a:t>　　　　　　　　できるようにしたい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sp>
        <p:nvSpPr>
          <p:cNvPr id="3" name="正方形/長方形 2"/>
          <p:cNvSpPr/>
          <p:nvPr/>
        </p:nvSpPr>
        <p:spPr>
          <a:xfrm>
            <a:off x="179512" y="3645024"/>
            <a:ext cx="4320480"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奥秋キャンプ村</a:t>
            </a:r>
            <a:r>
              <a:rPr kumimoji="1" lang="en-US" altLang="ja-JP" sz="2400" dirty="0" smtClean="0">
                <a:solidFill>
                  <a:schemeClr val="tx1"/>
                </a:solidFill>
              </a:rPr>
              <a:t>】</a:t>
            </a:r>
          </a:p>
          <a:p>
            <a:r>
              <a:rPr lang="ja-JP" altLang="en-US" sz="2400" dirty="0" smtClean="0">
                <a:solidFill>
                  <a:schemeClr val="tx1"/>
                </a:solidFill>
              </a:rPr>
              <a:t>①　キャンプ場　</a:t>
            </a:r>
            <a:endParaRPr lang="en-US" altLang="ja-JP" sz="2400" dirty="0" smtClean="0">
              <a:solidFill>
                <a:schemeClr val="tx1"/>
              </a:solidFill>
            </a:endParaRPr>
          </a:p>
          <a:p>
            <a:r>
              <a:rPr lang="ja-JP" altLang="en-US" sz="2400" dirty="0" smtClean="0">
                <a:solidFill>
                  <a:schemeClr val="tx1"/>
                </a:solidFill>
              </a:rPr>
              <a:t>②　３５０人　</a:t>
            </a:r>
            <a:endParaRPr lang="en-US" altLang="ja-JP" sz="2400" dirty="0" smtClean="0">
              <a:solidFill>
                <a:schemeClr val="tx1"/>
              </a:solidFill>
            </a:endParaRPr>
          </a:p>
          <a:p>
            <a:r>
              <a:rPr lang="ja-JP" altLang="en-US" sz="2400" dirty="0" smtClean="0">
                <a:solidFill>
                  <a:schemeClr val="tx1"/>
                </a:solidFill>
              </a:rPr>
              <a:t>③　夏→団体　</a:t>
            </a:r>
            <a:endParaRPr lang="en-US" altLang="ja-JP" sz="2400" dirty="0" smtClean="0">
              <a:solidFill>
                <a:schemeClr val="tx1"/>
              </a:solidFill>
            </a:endParaRPr>
          </a:p>
          <a:p>
            <a:r>
              <a:rPr lang="ja-JP" altLang="en-US" sz="2400" dirty="0" smtClean="0">
                <a:solidFill>
                  <a:schemeClr val="tx1"/>
                </a:solidFill>
              </a:rPr>
              <a:t>　　 お盆→家族連れ　　</a:t>
            </a:r>
            <a:endParaRPr lang="en-US" altLang="ja-JP" sz="2400" dirty="0" smtClean="0">
              <a:solidFill>
                <a:schemeClr val="tx1"/>
              </a:solidFill>
            </a:endParaRPr>
          </a:p>
          <a:p>
            <a:r>
              <a:rPr lang="ja-JP" altLang="en-US" sz="2400" dirty="0" smtClean="0">
                <a:solidFill>
                  <a:schemeClr val="tx1"/>
                </a:solidFill>
              </a:rPr>
              <a:t>④　川が近い</a:t>
            </a:r>
            <a:endParaRPr lang="en-US" altLang="ja-JP" sz="2400" dirty="0" smtClean="0">
              <a:solidFill>
                <a:schemeClr val="tx1"/>
              </a:solidFill>
            </a:endParaRPr>
          </a:p>
          <a:p>
            <a:r>
              <a:rPr lang="ja-JP" altLang="en-US" sz="2400" dirty="0" smtClean="0">
                <a:solidFill>
                  <a:schemeClr val="tx1"/>
                </a:solidFill>
              </a:rPr>
              <a:t>⑤　お客さんのしたいことが</a:t>
            </a:r>
            <a:endParaRPr lang="en-US" altLang="ja-JP" sz="2400" dirty="0" smtClean="0">
              <a:solidFill>
                <a:schemeClr val="tx1"/>
              </a:solidFill>
            </a:endParaRPr>
          </a:p>
          <a:p>
            <a:r>
              <a:rPr lang="ja-JP" altLang="en-US" sz="2400" dirty="0" smtClean="0">
                <a:solidFill>
                  <a:schemeClr val="tx1"/>
                </a:solidFill>
              </a:rPr>
              <a:t>　　　　　　　　できるようにしたい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pic>
        <p:nvPicPr>
          <p:cNvPr id="7170" name="Picture 2" descr="\\192.168.1.250\生徒共有\H29年度作成データ\２年生\総合的な学習の時間\優希\iPad写真\IMG_0310.JPG"/>
          <p:cNvPicPr>
            <a:picLocks noChangeAspect="1" noChangeArrowheads="1"/>
          </p:cNvPicPr>
          <p:nvPr/>
        </p:nvPicPr>
        <p:blipFill>
          <a:blip r:embed="rId2" cstate="print">
            <a:lum bright="10000"/>
          </a:blip>
          <a:srcRect l="12195" t="31707" r="14634" b="45529"/>
          <a:stretch>
            <a:fillRect/>
          </a:stretch>
        </p:blipFill>
        <p:spPr bwMode="auto">
          <a:xfrm>
            <a:off x="4716016" y="1196752"/>
            <a:ext cx="4011874" cy="1152128"/>
          </a:xfrm>
          <a:prstGeom prst="rect">
            <a:avLst/>
          </a:prstGeom>
          <a:noFill/>
        </p:spPr>
      </p:pic>
      <p:pic>
        <p:nvPicPr>
          <p:cNvPr id="7171" name="Picture 3" descr="\\192.168.1.250\生徒共有\H29年度作成データ\２年生\総合的な学習の時間\優希\iPad写真\IMG_0306.JPG"/>
          <p:cNvPicPr>
            <a:picLocks noChangeAspect="1" noChangeArrowheads="1"/>
          </p:cNvPicPr>
          <p:nvPr/>
        </p:nvPicPr>
        <p:blipFill>
          <a:blip r:embed="rId3" cstate="print"/>
          <a:srcRect/>
          <a:stretch>
            <a:fillRect/>
          </a:stretch>
        </p:blipFill>
        <p:spPr bwMode="auto">
          <a:xfrm>
            <a:off x="4716016" y="3501008"/>
            <a:ext cx="4032448" cy="30243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260648"/>
            <a:ext cx="3816424"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木下ファミリーキャンプ場</a:t>
            </a:r>
            <a:r>
              <a:rPr kumimoji="1" lang="en-US" altLang="ja-JP" sz="2400" dirty="0" smtClean="0">
                <a:solidFill>
                  <a:schemeClr val="tx1"/>
                </a:solidFill>
              </a:rPr>
              <a:t>】</a:t>
            </a:r>
          </a:p>
          <a:p>
            <a:r>
              <a:rPr lang="ja-JP" altLang="en-US" sz="2400" dirty="0" smtClean="0">
                <a:solidFill>
                  <a:schemeClr val="tx1"/>
                </a:solidFill>
              </a:rPr>
              <a:t>①　キャンプ場　</a:t>
            </a:r>
            <a:endParaRPr lang="en-US" altLang="ja-JP" sz="2400" dirty="0" smtClean="0">
              <a:solidFill>
                <a:schemeClr val="tx1"/>
              </a:solidFill>
            </a:endParaRPr>
          </a:p>
          <a:p>
            <a:r>
              <a:rPr lang="ja-JP" altLang="en-US" sz="2400" dirty="0" smtClean="0">
                <a:solidFill>
                  <a:schemeClr val="tx1"/>
                </a:solidFill>
              </a:rPr>
              <a:t>②　１３０人　　</a:t>
            </a:r>
            <a:endParaRPr lang="en-US" altLang="ja-JP" sz="2400" dirty="0" smtClean="0">
              <a:solidFill>
                <a:schemeClr val="tx1"/>
              </a:solidFill>
            </a:endParaRPr>
          </a:p>
          <a:p>
            <a:r>
              <a:rPr lang="ja-JP" altLang="en-US" sz="2400" dirty="0" smtClean="0">
                <a:solidFill>
                  <a:schemeClr val="tx1"/>
                </a:solidFill>
              </a:rPr>
              <a:t>③　団体　　</a:t>
            </a:r>
            <a:endParaRPr lang="en-US" altLang="ja-JP" sz="2400" dirty="0" smtClean="0">
              <a:solidFill>
                <a:schemeClr val="tx1"/>
              </a:solidFill>
            </a:endParaRPr>
          </a:p>
          <a:p>
            <a:r>
              <a:rPr lang="ja-JP" altLang="en-US" sz="2400" dirty="0" smtClean="0">
                <a:solidFill>
                  <a:schemeClr val="tx1"/>
                </a:solidFill>
              </a:rPr>
              <a:t>④　川や山が近い</a:t>
            </a:r>
            <a:endParaRPr lang="en-US" altLang="ja-JP" sz="2400" dirty="0" smtClean="0">
              <a:solidFill>
                <a:schemeClr val="tx1"/>
              </a:solidFill>
            </a:endParaRPr>
          </a:p>
          <a:p>
            <a:r>
              <a:rPr lang="ja-JP" altLang="en-US" sz="2400" dirty="0" smtClean="0">
                <a:solidFill>
                  <a:schemeClr val="tx1"/>
                </a:solidFill>
              </a:rPr>
              <a:t>⑤　特になし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sp>
        <p:nvSpPr>
          <p:cNvPr id="3" name="正方形/長方形 2"/>
          <p:cNvSpPr/>
          <p:nvPr/>
        </p:nvSpPr>
        <p:spPr>
          <a:xfrm>
            <a:off x="4283968" y="260648"/>
            <a:ext cx="4536504"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奥秋テント村</a:t>
            </a:r>
            <a:r>
              <a:rPr kumimoji="1" lang="en-US" altLang="ja-JP" sz="2400" dirty="0" smtClean="0">
                <a:solidFill>
                  <a:schemeClr val="tx1"/>
                </a:solidFill>
              </a:rPr>
              <a:t>】</a:t>
            </a:r>
          </a:p>
          <a:p>
            <a:r>
              <a:rPr lang="ja-JP" altLang="en-US" sz="2400" dirty="0" smtClean="0">
                <a:solidFill>
                  <a:schemeClr val="tx1"/>
                </a:solidFill>
              </a:rPr>
              <a:t>①　キャンプ場　</a:t>
            </a:r>
            <a:endParaRPr lang="en-US" altLang="ja-JP" sz="2400" dirty="0" smtClean="0">
              <a:solidFill>
                <a:schemeClr val="tx1"/>
              </a:solidFill>
            </a:endParaRPr>
          </a:p>
          <a:p>
            <a:r>
              <a:rPr lang="ja-JP" altLang="en-US" sz="2400" dirty="0" smtClean="0">
                <a:solidFill>
                  <a:schemeClr val="tx1"/>
                </a:solidFill>
              </a:rPr>
              <a:t>②　２０張（スペースのあるかぎり）　　</a:t>
            </a:r>
            <a:endParaRPr lang="en-US" altLang="ja-JP" sz="2400" dirty="0" smtClean="0">
              <a:solidFill>
                <a:schemeClr val="tx1"/>
              </a:solidFill>
            </a:endParaRPr>
          </a:p>
          <a:p>
            <a:r>
              <a:rPr lang="ja-JP" altLang="en-US" sz="2400" dirty="0" smtClean="0">
                <a:solidFill>
                  <a:schemeClr val="tx1"/>
                </a:solidFill>
              </a:rPr>
              <a:t>③　家族連れ・リピーター（５割）　　</a:t>
            </a:r>
            <a:endParaRPr lang="en-US" altLang="ja-JP" sz="2400" dirty="0" smtClean="0">
              <a:solidFill>
                <a:schemeClr val="tx1"/>
              </a:solidFill>
            </a:endParaRPr>
          </a:p>
          <a:p>
            <a:r>
              <a:rPr lang="ja-JP" altLang="en-US" sz="2400" dirty="0" smtClean="0">
                <a:solidFill>
                  <a:schemeClr val="tx1"/>
                </a:solidFill>
              </a:rPr>
              <a:t>④　川やグリーンロードが近い</a:t>
            </a:r>
            <a:endParaRPr lang="en-US" altLang="ja-JP" sz="2400" dirty="0" smtClean="0">
              <a:solidFill>
                <a:schemeClr val="tx1"/>
              </a:solidFill>
            </a:endParaRPr>
          </a:p>
          <a:p>
            <a:r>
              <a:rPr lang="ja-JP" altLang="en-US" sz="2400" dirty="0" smtClean="0">
                <a:solidFill>
                  <a:schemeClr val="tx1"/>
                </a:solidFill>
              </a:rPr>
              <a:t>⑤　特になし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pic>
        <p:nvPicPr>
          <p:cNvPr id="8194" name="Picture 2" descr="\\192.168.1.250\生徒共有\H29年度作成データ\２年生\総合的な学習の時間\優希\iPad写真\IMG_0266.JPG"/>
          <p:cNvPicPr>
            <a:picLocks noChangeAspect="1" noChangeArrowheads="1"/>
          </p:cNvPicPr>
          <p:nvPr/>
        </p:nvPicPr>
        <p:blipFill>
          <a:blip r:embed="rId2" cstate="print"/>
          <a:srcRect b="43740"/>
          <a:stretch>
            <a:fillRect/>
          </a:stretch>
        </p:blipFill>
        <p:spPr bwMode="auto">
          <a:xfrm>
            <a:off x="827584" y="2564904"/>
            <a:ext cx="3528392" cy="1488799"/>
          </a:xfrm>
          <a:prstGeom prst="rect">
            <a:avLst/>
          </a:prstGeom>
          <a:noFill/>
        </p:spPr>
      </p:pic>
      <p:pic>
        <p:nvPicPr>
          <p:cNvPr id="1026" name="Picture 2" descr="\\192.168.1.250\生徒共有\H29年度作成データ\２年生\総合的な学習の時間\優希\iPad写真\IMG_0273.JPG"/>
          <p:cNvPicPr>
            <a:picLocks noChangeAspect="1" noChangeArrowheads="1"/>
          </p:cNvPicPr>
          <p:nvPr/>
        </p:nvPicPr>
        <p:blipFill>
          <a:blip r:embed="rId3" cstate="print"/>
          <a:srcRect/>
          <a:stretch>
            <a:fillRect/>
          </a:stretch>
        </p:blipFill>
        <p:spPr bwMode="auto">
          <a:xfrm>
            <a:off x="4572000" y="2564904"/>
            <a:ext cx="3024336" cy="2268252"/>
          </a:xfrm>
          <a:prstGeom prst="rect">
            <a:avLst/>
          </a:prstGeom>
          <a:noFill/>
        </p:spPr>
      </p:pic>
      <p:pic>
        <p:nvPicPr>
          <p:cNvPr id="1027" name="Picture 3" descr="\\192.168.1.250\生徒共有\H29年度作成データ\２年生\総合的な学習の時間\優希\iPad写真\IMG_0263.JPG"/>
          <p:cNvPicPr>
            <a:picLocks noChangeAspect="1" noChangeArrowheads="1"/>
          </p:cNvPicPr>
          <p:nvPr/>
        </p:nvPicPr>
        <p:blipFill>
          <a:blip r:embed="rId4" cstate="print"/>
          <a:srcRect/>
          <a:stretch>
            <a:fillRect/>
          </a:stretch>
        </p:blipFill>
        <p:spPr bwMode="auto">
          <a:xfrm>
            <a:off x="107504" y="4149080"/>
            <a:ext cx="3455851" cy="2591888"/>
          </a:xfrm>
          <a:prstGeom prst="rect">
            <a:avLst/>
          </a:prstGeom>
          <a:noFill/>
        </p:spPr>
      </p:pic>
      <p:pic>
        <p:nvPicPr>
          <p:cNvPr id="1028" name="Picture 4" descr="\\192.168.1.250\生徒共有\H29年度作成データ\２年生\総合的な学習の時間\優希\iPad写真\IMG_0277.JPG"/>
          <p:cNvPicPr>
            <a:picLocks noChangeAspect="1" noChangeArrowheads="1"/>
          </p:cNvPicPr>
          <p:nvPr/>
        </p:nvPicPr>
        <p:blipFill>
          <a:blip r:embed="rId5" cstate="print"/>
          <a:srcRect/>
          <a:stretch>
            <a:fillRect/>
          </a:stretch>
        </p:blipFill>
        <p:spPr bwMode="auto">
          <a:xfrm>
            <a:off x="6084168" y="4941168"/>
            <a:ext cx="2448272" cy="18362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39552" y="1340768"/>
            <a:ext cx="7759824" cy="5328592"/>
          </a:xfrm>
          <a:prstGeom prst="rect">
            <a:avLst/>
          </a:prstGeom>
          <a:noFill/>
          <a:ln w="9525">
            <a:noFill/>
            <a:miter lim="800000"/>
            <a:headEnd/>
            <a:tailEnd/>
          </a:ln>
        </p:spPr>
      </p:pic>
      <p:sp>
        <p:nvSpPr>
          <p:cNvPr id="3" name="正方形/長方形 2"/>
          <p:cNvSpPr/>
          <p:nvPr/>
        </p:nvSpPr>
        <p:spPr>
          <a:xfrm>
            <a:off x="0" y="0"/>
            <a:ext cx="204094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押垣外</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正方形/長方形 3"/>
          <p:cNvSpPr/>
          <p:nvPr/>
        </p:nvSpPr>
        <p:spPr>
          <a:xfrm>
            <a:off x="971600" y="5949280"/>
            <a:ext cx="1008112"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ローラー</a:t>
            </a:r>
            <a:r>
              <a:rPr lang="ja-JP" altLang="en-US" sz="1600" dirty="0" smtClean="0">
                <a:solidFill>
                  <a:schemeClr val="tx1"/>
                </a:solidFill>
              </a:rPr>
              <a:t>すべり台</a:t>
            </a:r>
            <a:endParaRPr kumimoji="1" lang="ja-JP" altLang="en-US" sz="1600" dirty="0">
              <a:solidFill>
                <a:schemeClr val="tx1"/>
              </a:solidFill>
            </a:endParaRPr>
          </a:p>
        </p:txBody>
      </p:sp>
      <p:sp>
        <p:nvSpPr>
          <p:cNvPr id="5" name="角丸四角形 4"/>
          <p:cNvSpPr/>
          <p:nvPr/>
        </p:nvSpPr>
        <p:spPr>
          <a:xfrm>
            <a:off x="4499992" y="4365104"/>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④</a:t>
            </a:r>
            <a:endParaRPr kumimoji="1" lang="ja-JP" altLang="en-US" dirty="0">
              <a:solidFill>
                <a:srgbClr val="00B050"/>
              </a:solidFill>
            </a:endParaRPr>
          </a:p>
        </p:txBody>
      </p:sp>
      <p:sp>
        <p:nvSpPr>
          <p:cNvPr id="7" name="角丸四角形 6"/>
          <p:cNvSpPr/>
          <p:nvPr/>
        </p:nvSpPr>
        <p:spPr>
          <a:xfrm>
            <a:off x="2555776" y="3140968"/>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③</a:t>
            </a:r>
            <a:endParaRPr kumimoji="1" lang="ja-JP" altLang="en-US" dirty="0">
              <a:solidFill>
                <a:srgbClr val="00B050"/>
              </a:solidFill>
            </a:endParaRPr>
          </a:p>
        </p:txBody>
      </p:sp>
      <p:sp>
        <p:nvSpPr>
          <p:cNvPr id="8" name="角丸四角形 7"/>
          <p:cNvSpPr/>
          <p:nvPr/>
        </p:nvSpPr>
        <p:spPr>
          <a:xfrm>
            <a:off x="1763688" y="2636912"/>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①</a:t>
            </a:r>
            <a:endParaRPr kumimoji="1" lang="ja-JP" altLang="en-US" dirty="0">
              <a:solidFill>
                <a:srgbClr val="00B050"/>
              </a:solidFill>
            </a:endParaRPr>
          </a:p>
        </p:txBody>
      </p:sp>
      <p:sp>
        <p:nvSpPr>
          <p:cNvPr id="9" name="正方形/長方形 8"/>
          <p:cNvSpPr/>
          <p:nvPr/>
        </p:nvSpPr>
        <p:spPr>
          <a:xfrm>
            <a:off x="3635896" y="260648"/>
            <a:ext cx="3240360" cy="2232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rPr>
              <a:t>施設紹介</a:t>
            </a:r>
            <a:endParaRPr lang="en-US" altLang="ja-JP" sz="2400" dirty="0" smtClean="0">
              <a:solidFill>
                <a:srgbClr val="FF0000"/>
              </a:solidFill>
            </a:endParaRPr>
          </a:p>
          <a:p>
            <a:r>
              <a:rPr lang="ja-JP" altLang="en-US" sz="2000" dirty="0" smtClean="0">
                <a:solidFill>
                  <a:srgbClr val="00B050"/>
                </a:solidFill>
              </a:rPr>
              <a:t>①　</a:t>
            </a:r>
            <a:r>
              <a:rPr lang="ja-JP" altLang="en-US" sz="2000" dirty="0" smtClean="0">
                <a:solidFill>
                  <a:schemeClr val="tx1"/>
                </a:solidFill>
              </a:rPr>
              <a:t>直売所</a:t>
            </a:r>
            <a:endParaRPr lang="en-US" altLang="ja-JP" sz="2000" dirty="0" smtClean="0">
              <a:solidFill>
                <a:schemeClr val="tx1"/>
              </a:solidFill>
            </a:endParaRPr>
          </a:p>
          <a:p>
            <a:r>
              <a:rPr lang="ja-JP" altLang="en-US" sz="2000" dirty="0" smtClean="0">
                <a:solidFill>
                  <a:srgbClr val="00B050"/>
                </a:solidFill>
              </a:rPr>
              <a:t>②　</a:t>
            </a:r>
            <a:r>
              <a:rPr lang="ja-JP" altLang="en-US" sz="2000" dirty="0" smtClean="0">
                <a:solidFill>
                  <a:schemeClr val="tx1"/>
                </a:solidFill>
              </a:rPr>
              <a:t>道の駅</a:t>
            </a:r>
            <a:r>
              <a:rPr lang="ja-JP" altLang="en-US" sz="2000" dirty="0" err="1" smtClean="0">
                <a:solidFill>
                  <a:schemeClr val="tx1"/>
                </a:solidFill>
              </a:rPr>
              <a:t>たばやま</a:t>
            </a:r>
            <a:endParaRPr lang="en-US" altLang="ja-JP" sz="2000" dirty="0" smtClean="0">
              <a:solidFill>
                <a:schemeClr val="tx1"/>
              </a:solidFill>
            </a:endParaRPr>
          </a:p>
          <a:p>
            <a:r>
              <a:rPr lang="ja-JP" altLang="en-US" sz="2000" dirty="0" smtClean="0">
                <a:solidFill>
                  <a:srgbClr val="00B050"/>
                </a:solidFill>
              </a:rPr>
              <a:t>③　</a:t>
            </a:r>
            <a:r>
              <a:rPr lang="ja-JP" altLang="en-US" sz="2000" dirty="0" smtClean="0">
                <a:solidFill>
                  <a:schemeClr val="tx1"/>
                </a:solidFill>
              </a:rPr>
              <a:t>たばやま温泉</a:t>
            </a:r>
            <a:endParaRPr lang="en-US" altLang="ja-JP" sz="2000" dirty="0" smtClean="0">
              <a:solidFill>
                <a:schemeClr val="tx1"/>
              </a:solidFill>
            </a:endParaRPr>
          </a:p>
          <a:p>
            <a:r>
              <a:rPr lang="ja-JP" altLang="en-US" sz="2000" dirty="0" smtClean="0">
                <a:solidFill>
                  <a:schemeClr val="tx1"/>
                </a:solidFill>
              </a:rPr>
              <a:t>　　　　のめこい湯</a:t>
            </a:r>
            <a:endParaRPr lang="en-US" altLang="ja-JP" sz="2000" dirty="0" smtClean="0">
              <a:solidFill>
                <a:schemeClr val="tx1"/>
              </a:solidFill>
            </a:endParaRPr>
          </a:p>
          <a:p>
            <a:r>
              <a:rPr lang="ja-JP" altLang="en-US" sz="2000" dirty="0" smtClean="0">
                <a:solidFill>
                  <a:srgbClr val="00B050"/>
                </a:solidFill>
              </a:rPr>
              <a:t>④　</a:t>
            </a:r>
            <a:r>
              <a:rPr lang="ja-JP" altLang="en-US" sz="2000" dirty="0" smtClean="0">
                <a:solidFill>
                  <a:schemeClr val="tx1"/>
                </a:solidFill>
              </a:rPr>
              <a:t>東キャンプ村</a:t>
            </a:r>
            <a:endParaRPr lang="en-US" altLang="ja-JP" sz="2000" dirty="0" smtClean="0">
              <a:solidFill>
                <a:schemeClr val="tx1"/>
              </a:solidFill>
            </a:endParaRPr>
          </a:p>
          <a:p>
            <a:r>
              <a:rPr lang="ja-JP" altLang="en-US" sz="2000" dirty="0" smtClean="0">
                <a:solidFill>
                  <a:srgbClr val="00B050"/>
                </a:solidFill>
              </a:rPr>
              <a:t>⑤</a:t>
            </a:r>
            <a:r>
              <a:rPr lang="ja-JP" altLang="en-US" sz="2000" dirty="0" smtClean="0">
                <a:solidFill>
                  <a:schemeClr val="tx1"/>
                </a:solidFill>
              </a:rPr>
              <a:t>　甲武キャンプ村</a:t>
            </a:r>
            <a:r>
              <a:rPr lang="ja-JP" altLang="en-US" sz="2000" dirty="0" smtClean="0">
                <a:solidFill>
                  <a:srgbClr val="00B050"/>
                </a:solidFill>
              </a:rPr>
              <a:t>　　　</a:t>
            </a:r>
            <a:r>
              <a:rPr lang="ja-JP" altLang="en-US" sz="2000" dirty="0" smtClean="0">
                <a:solidFill>
                  <a:srgbClr val="FF0000"/>
                </a:solidFill>
              </a:rPr>
              <a:t>　</a:t>
            </a:r>
            <a:endParaRPr lang="en-US" altLang="ja-JP" sz="2000" dirty="0" smtClean="0">
              <a:solidFill>
                <a:srgbClr val="FF0000"/>
              </a:solidFill>
            </a:endParaRPr>
          </a:p>
        </p:txBody>
      </p:sp>
      <p:sp>
        <p:nvSpPr>
          <p:cNvPr id="10" name="角丸四角形 9"/>
          <p:cNvSpPr/>
          <p:nvPr/>
        </p:nvSpPr>
        <p:spPr>
          <a:xfrm>
            <a:off x="1979712" y="2420888"/>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②</a:t>
            </a:r>
            <a:endParaRPr kumimoji="1" lang="ja-JP" altLang="en-US" dirty="0">
              <a:solidFill>
                <a:srgbClr val="00B050"/>
              </a:solidFill>
            </a:endParaRPr>
          </a:p>
        </p:txBody>
      </p:sp>
      <p:sp>
        <p:nvSpPr>
          <p:cNvPr id="11" name="角丸四角形 10"/>
          <p:cNvSpPr/>
          <p:nvPr/>
        </p:nvSpPr>
        <p:spPr>
          <a:xfrm>
            <a:off x="6876256" y="4221088"/>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⑤</a:t>
            </a:r>
            <a:endParaRPr kumimoji="1" lang="ja-JP" altLang="en-US"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88640"/>
            <a:ext cx="4824536"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東キャンプ村</a:t>
            </a:r>
            <a:r>
              <a:rPr kumimoji="1" lang="en-US" altLang="ja-JP" sz="2400" dirty="0" smtClean="0">
                <a:solidFill>
                  <a:schemeClr val="tx1"/>
                </a:solidFill>
              </a:rPr>
              <a:t>】</a:t>
            </a:r>
          </a:p>
          <a:p>
            <a:r>
              <a:rPr lang="ja-JP" altLang="en-US" sz="2400" dirty="0" smtClean="0">
                <a:solidFill>
                  <a:schemeClr val="tx1"/>
                </a:solidFill>
              </a:rPr>
              <a:t>①　キャンプ場　</a:t>
            </a:r>
            <a:endParaRPr lang="en-US" altLang="ja-JP" sz="2400" dirty="0" smtClean="0">
              <a:solidFill>
                <a:schemeClr val="tx1"/>
              </a:solidFill>
            </a:endParaRPr>
          </a:p>
          <a:p>
            <a:r>
              <a:rPr lang="ja-JP" altLang="en-US" sz="2400" dirty="0" smtClean="0">
                <a:solidFill>
                  <a:schemeClr val="tx1"/>
                </a:solidFill>
              </a:rPr>
              <a:t>②　２００人　　</a:t>
            </a:r>
            <a:endParaRPr lang="en-US" altLang="ja-JP" sz="2400" dirty="0" smtClean="0">
              <a:solidFill>
                <a:schemeClr val="tx1"/>
              </a:solidFill>
            </a:endParaRPr>
          </a:p>
          <a:p>
            <a:r>
              <a:rPr lang="ja-JP" altLang="en-US" sz="2400" dirty="0" smtClean="0">
                <a:solidFill>
                  <a:schemeClr val="tx1"/>
                </a:solidFill>
              </a:rPr>
              <a:t>③　家族連れ・学校関係　　　</a:t>
            </a:r>
            <a:endParaRPr lang="en-US" altLang="ja-JP" sz="2400" dirty="0" smtClean="0">
              <a:solidFill>
                <a:schemeClr val="tx1"/>
              </a:solidFill>
            </a:endParaRPr>
          </a:p>
          <a:p>
            <a:r>
              <a:rPr lang="ja-JP" altLang="en-US" sz="2400" dirty="0" smtClean="0">
                <a:solidFill>
                  <a:schemeClr val="tx1"/>
                </a:solidFill>
              </a:rPr>
              <a:t>④　うどん・ピザ・かりんとう作り体験　</a:t>
            </a:r>
            <a:endParaRPr lang="en-US" altLang="ja-JP" sz="2400" dirty="0" smtClean="0">
              <a:solidFill>
                <a:schemeClr val="tx1"/>
              </a:solidFill>
            </a:endParaRPr>
          </a:p>
          <a:p>
            <a:r>
              <a:rPr lang="ja-JP" altLang="en-US" sz="2400" dirty="0" smtClean="0">
                <a:solidFill>
                  <a:schemeClr val="tx1"/>
                </a:solidFill>
              </a:rPr>
              <a:t>⑤　アスレチックをできるようにしたい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sp>
        <p:nvSpPr>
          <p:cNvPr id="3" name="正方形/長方形 2"/>
          <p:cNvSpPr/>
          <p:nvPr/>
        </p:nvSpPr>
        <p:spPr>
          <a:xfrm>
            <a:off x="179512" y="4005064"/>
            <a:ext cx="4536504"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甲武キャンプ村</a:t>
            </a:r>
            <a:r>
              <a:rPr kumimoji="1" lang="en-US" altLang="ja-JP" sz="2400" dirty="0" smtClean="0">
                <a:solidFill>
                  <a:schemeClr val="tx1"/>
                </a:solidFill>
              </a:rPr>
              <a:t>】</a:t>
            </a:r>
          </a:p>
          <a:p>
            <a:r>
              <a:rPr lang="ja-JP" altLang="en-US" sz="2400" dirty="0" smtClean="0">
                <a:solidFill>
                  <a:schemeClr val="tx1"/>
                </a:solidFill>
              </a:rPr>
              <a:t>①　キャンプ場　</a:t>
            </a:r>
            <a:endParaRPr lang="en-US" altLang="ja-JP" sz="2400" dirty="0" smtClean="0">
              <a:solidFill>
                <a:schemeClr val="tx1"/>
              </a:solidFill>
            </a:endParaRPr>
          </a:p>
          <a:p>
            <a:r>
              <a:rPr lang="ja-JP" altLang="en-US" sz="2400" dirty="0" smtClean="0">
                <a:solidFill>
                  <a:schemeClr val="tx1"/>
                </a:solidFill>
              </a:rPr>
              <a:t>②　１６５人（バンガロー３３部屋）　　</a:t>
            </a:r>
            <a:endParaRPr lang="en-US" altLang="ja-JP" sz="2400" dirty="0" smtClean="0">
              <a:solidFill>
                <a:schemeClr val="tx1"/>
              </a:solidFill>
            </a:endParaRPr>
          </a:p>
          <a:p>
            <a:r>
              <a:rPr lang="ja-JP" altLang="en-US" sz="2400" dirty="0" smtClean="0">
                <a:solidFill>
                  <a:schemeClr val="tx1"/>
                </a:solidFill>
              </a:rPr>
              <a:t>③　家族連れ　　</a:t>
            </a:r>
            <a:endParaRPr lang="en-US" altLang="ja-JP" sz="2400" dirty="0" smtClean="0">
              <a:solidFill>
                <a:schemeClr val="tx1"/>
              </a:solidFill>
            </a:endParaRPr>
          </a:p>
          <a:p>
            <a:r>
              <a:rPr lang="ja-JP" altLang="en-US" sz="2400" dirty="0" smtClean="0">
                <a:solidFill>
                  <a:schemeClr val="tx1"/>
                </a:solidFill>
              </a:rPr>
              <a:t>④　自然豊かな広場・川が近い</a:t>
            </a:r>
            <a:endParaRPr lang="en-US" altLang="ja-JP" sz="2400" dirty="0" smtClean="0">
              <a:solidFill>
                <a:schemeClr val="tx1"/>
              </a:solidFill>
            </a:endParaRPr>
          </a:p>
          <a:p>
            <a:r>
              <a:rPr lang="ja-JP" altLang="en-US" sz="2400" dirty="0" smtClean="0">
                <a:solidFill>
                  <a:schemeClr val="tx1"/>
                </a:solidFill>
              </a:rPr>
              <a:t>⑤　他のキャンプ場には</a:t>
            </a:r>
            <a:endParaRPr lang="en-US" altLang="ja-JP" sz="2400" dirty="0" smtClean="0">
              <a:solidFill>
                <a:schemeClr val="tx1"/>
              </a:solidFill>
            </a:endParaRPr>
          </a:p>
          <a:p>
            <a:r>
              <a:rPr lang="ja-JP" altLang="en-US" sz="2400" dirty="0" smtClean="0">
                <a:solidFill>
                  <a:schemeClr val="tx1"/>
                </a:solidFill>
              </a:rPr>
              <a:t>　　　　　　　ないことをしていきたい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pic>
        <p:nvPicPr>
          <p:cNvPr id="1026" name="Picture 2" descr="\\192.168.1.250\生徒共有\H29年度作成データ\２年生\総合的な学習の時間\優希\iPad写真\IMG_0357.JPG"/>
          <p:cNvPicPr>
            <a:picLocks noChangeAspect="1" noChangeArrowheads="1"/>
          </p:cNvPicPr>
          <p:nvPr/>
        </p:nvPicPr>
        <p:blipFill>
          <a:blip r:embed="rId2" cstate="print"/>
          <a:srcRect/>
          <a:stretch>
            <a:fillRect/>
          </a:stretch>
        </p:blipFill>
        <p:spPr bwMode="auto">
          <a:xfrm>
            <a:off x="5364088" y="404664"/>
            <a:ext cx="3264363" cy="2448272"/>
          </a:xfrm>
          <a:prstGeom prst="rect">
            <a:avLst/>
          </a:prstGeom>
          <a:noFill/>
        </p:spPr>
      </p:pic>
      <p:pic>
        <p:nvPicPr>
          <p:cNvPr id="1027" name="Picture 3" descr="\\192.168.1.250\生徒共有\H29年度作成データ\２年生\総合的な学習の時間\優希\iPad写真\IMG_0365.JPG"/>
          <p:cNvPicPr>
            <a:picLocks noChangeAspect="1" noChangeArrowheads="1"/>
          </p:cNvPicPr>
          <p:nvPr/>
        </p:nvPicPr>
        <p:blipFill>
          <a:blip r:embed="rId3" cstate="print"/>
          <a:srcRect/>
          <a:stretch>
            <a:fillRect/>
          </a:stretch>
        </p:blipFill>
        <p:spPr bwMode="auto">
          <a:xfrm>
            <a:off x="251520" y="2492896"/>
            <a:ext cx="2149975" cy="1368296"/>
          </a:xfrm>
          <a:prstGeom prst="rect">
            <a:avLst/>
          </a:prstGeom>
          <a:noFill/>
        </p:spPr>
      </p:pic>
      <p:pic>
        <p:nvPicPr>
          <p:cNvPr id="1028" name="Picture 4" descr="\\192.168.1.250\生徒共有\H29年度作成データ\２年生\総合的な学習の時間\優希\iPad写真\IMG_0325.JPG"/>
          <p:cNvPicPr>
            <a:picLocks noChangeAspect="1" noChangeArrowheads="1"/>
          </p:cNvPicPr>
          <p:nvPr/>
        </p:nvPicPr>
        <p:blipFill>
          <a:blip r:embed="rId4" cstate="print"/>
          <a:srcRect/>
          <a:stretch>
            <a:fillRect/>
          </a:stretch>
        </p:blipFill>
        <p:spPr bwMode="auto">
          <a:xfrm>
            <a:off x="2699792" y="2492896"/>
            <a:ext cx="1883701" cy="1412776"/>
          </a:xfrm>
          <a:prstGeom prst="rect">
            <a:avLst/>
          </a:prstGeom>
          <a:noFill/>
        </p:spPr>
      </p:pic>
      <p:pic>
        <p:nvPicPr>
          <p:cNvPr id="1029" name="Picture 5" descr="\\192.168.1.250\生徒共有\H29年度作成データ\２年生\総合的な学習の時間\優希\iPad写真\IMG_0321.JPG"/>
          <p:cNvPicPr>
            <a:picLocks noChangeAspect="1" noChangeArrowheads="1"/>
          </p:cNvPicPr>
          <p:nvPr/>
        </p:nvPicPr>
        <p:blipFill>
          <a:blip r:embed="rId5" cstate="print"/>
          <a:srcRect/>
          <a:stretch>
            <a:fillRect/>
          </a:stretch>
        </p:blipFill>
        <p:spPr bwMode="auto">
          <a:xfrm>
            <a:off x="5148064" y="3789040"/>
            <a:ext cx="3456384" cy="25922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67544" y="1484784"/>
            <a:ext cx="8175197" cy="4608512"/>
          </a:xfrm>
          <a:prstGeom prst="rect">
            <a:avLst/>
          </a:prstGeom>
          <a:noFill/>
          <a:ln w="9525">
            <a:noFill/>
            <a:miter lim="800000"/>
            <a:headEnd/>
            <a:tailEnd/>
          </a:ln>
        </p:spPr>
      </p:pic>
      <p:sp>
        <p:nvSpPr>
          <p:cNvPr id="3" name="正方形/長方形 2"/>
          <p:cNvSpPr/>
          <p:nvPr/>
        </p:nvSpPr>
        <p:spPr>
          <a:xfrm>
            <a:off x="0" y="0"/>
            <a:ext cx="142218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高尾</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角丸四角形 3"/>
          <p:cNvSpPr/>
          <p:nvPr/>
        </p:nvSpPr>
        <p:spPr>
          <a:xfrm>
            <a:off x="8244408" y="4869160"/>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①</a:t>
            </a:r>
            <a:endParaRPr kumimoji="1" lang="ja-JP" altLang="en-US" dirty="0">
              <a:solidFill>
                <a:schemeClr val="tx1"/>
              </a:solidFill>
            </a:endParaRPr>
          </a:p>
        </p:txBody>
      </p:sp>
      <p:sp>
        <p:nvSpPr>
          <p:cNvPr id="5" name="正方形/長方形 4"/>
          <p:cNvSpPr/>
          <p:nvPr/>
        </p:nvSpPr>
        <p:spPr>
          <a:xfrm>
            <a:off x="4932040" y="3140968"/>
            <a:ext cx="93610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グリーン</a:t>
            </a:r>
            <a:endParaRPr lang="en-US" altLang="ja-JP" sz="1600" dirty="0" smtClean="0">
              <a:solidFill>
                <a:schemeClr val="tx1"/>
              </a:solidFill>
            </a:endParaRPr>
          </a:p>
          <a:p>
            <a:pPr algn="ctr"/>
            <a:r>
              <a:rPr lang="ja-JP" altLang="en-US" sz="1600" dirty="0" smtClean="0">
                <a:solidFill>
                  <a:schemeClr val="tx1"/>
                </a:solidFill>
              </a:rPr>
              <a:t>ロード</a:t>
            </a:r>
            <a:endParaRPr kumimoji="1" lang="ja-JP" altLang="en-US" sz="1600" dirty="0">
              <a:solidFill>
                <a:schemeClr val="tx1"/>
              </a:solidFill>
            </a:endParaRPr>
          </a:p>
        </p:txBody>
      </p:sp>
      <p:sp>
        <p:nvSpPr>
          <p:cNvPr id="6" name="正方形/長方形 5"/>
          <p:cNvSpPr/>
          <p:nvPr/>
        </p:nvSpPr>
        <p:spPr>
          <a:xfrm>
            <a:off x="3347864" y="3068960"/>
            <a:ext cx="100811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高尾天平</a:t>
            </a:r>
            <a:endParaRPr kumimoji="1" lang="ja-JP" altLang="en-US" sz="1600" dirty="0">
              <a:solidFill>
                <a:schemeClr val="tx1"/>
              </a:solidFill>
            </a:endParaRPr>
          </a:p>
        </p:txBody>
      </p:sp>
      <p:sp>
        <p:nvSpPr>
          <p:cNvPr id="7" name="正方形/長方形 6"/>
          <p:cNvSpPr/>
          <p:nvPr/>
        </p:nvSpPr>
        <p:spPr>
          <a:xfrm>
            <a:off x="2627784" y="3861048"/>
            <a:ext cx="864096"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大菩薩</a:t>
            </a:r>
            <a:endParaRPr lang="en-US" altLang="ja-JP" sz="1600" dirty="0" smtClean="0">
              <a:solidFill>
                <a:schemeClr val="tx1"/>
              </a:solidFill>
            </a:endParaRPr>
          </a:p>
          <a:p>
            <a:pPr algn="ctr"/>
            <a:r>
              <a:rPr lang="ja-JP" altLang="en-US" sz="1600" dirty="0" smtClean="0">
                <a:solidFill>
                  <a:schemeClr val="tx1"/>
                </a:solidFill>
              </a:rPr>
              <a:t>登山道</a:t>
            </a:r>
            <a:endParaRPr kumimoji="1" lang="ja-JP" altLang="en-US" sz="1600" dirty="0">
              <a:solidFill>
                <a:schemeClr val="tx1"/>
              </a:solidFill>
            </a:endParaRPr>
          </a:p>
        </p:txBody>
      </p:sp>
      <p:sp>
        <p:nvSpPr>
          <p:cNvPr id="8" name="正方形/長方形 7"/>
          <p:cNvSpPr/>
          <p:nvPr/>
        </p:nvSpPr>
        <p:spPr>
          <a:xfrm>
            <a:off x="539552" y="2780928"/>
            <a:ext cx="136815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至　大菩薩峠</a:t>
            </a:r>
            <a:endParaRPr kumimoji="1" lang="ja-JP" altLang="en-US" sz="1600" dirty="0">
              <a:solidFill>
                <a:schemeClr val="tx1"/>
              </a:solidFill>
            </a:endParaRPr>
          </a:p>
        </p:txBody>
      </p:sp>
      <p:sp>
        <p:nvSpPr>
          <p:cNvPr id="9" name="正方形/長方形 8"/>
          <p:cNvSpPr/>
          <p:nvPr/>
        </p:nvSpPr>
        <p:spPr>
          <a:xfrm>
            <a:off x="5580112" y="404664"/>
            <a:ext cx="2952328"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施設紹介</a:t>
            </a:r>
            <a:endParaRPr lang="en-US" altLang="ja-JP" sz="2400" dirty="0" smtClean="0">
              <a:solidFill>
                <a:srgbClr val="FF0000"/>
              </a:solidFill>
            </a:endParaRPr>
          </a:p>
          <a:p>
            <a:pPr algn="ctr"/>
            <a:r>
              <a:rPr lang="ja-JP" altLang="en-US" sz="2400" dirty="0" smtClean="0">
                <a:solidFill>
                  <a:schemeClr val="tx1"/>
                </a:solidFill>
              </a:rPr>
              <a:t>①　すべり台下食堂</a:t>
            </a:r>
            <a:endParaRPr lang="en-US" altLang="ja-JP" sz="2400" dirty="0" smtClean="0">
              <a:solidFill>
                <a:schemeClr val="tx1"/>
              </a:solidFill>
            </a:endParaRPr>
          </a:p>
          <a:p>
            <a:pPr algn="ctr"/>
            <a:r>
              <a:rPr lang="ja-JP" altLang="en-US" sz="2400" dirty="0" smtClean="0">
                <a:solidFill>
                  <a:srgbClr val="00B050"/>
                </a:solidFill>
              </a:rPr>
              <a:t>②</a:t>
            </a:r>
            <a:r>
              <a:rPr lang="ja-JP" altLang="en-US" sz="2400" dirty="0" smtClean="0">
                <a:solidFill>
                  <a:schemeClr val="tx1"/>
                </a:solidFill>
              </a:rPr>
              <a:t>　郷土資料館</a:t>
            </a:r>
            <a:endParaRPr lang="en-US" altLang="ja-JP" sz="2400" dirty="0" smtClean="0">
              <a:solidFill>
                <a:schemeClr val="tx1"/>
              </a:solidFill>
            </a:endParaRPr>
          </a:p>
        </p:txBody>
      </p:sp>
      <p:sp>
        <p:nvSpPr>
          <p:cNvPr id="10" name="角丸四角形 9"/>
          <p:cNvSpPr/>
          <p:nvPr/>
        </p:nvSpPr>
        <p:spPr>
          <a:xfrm>
            <a:off x="7524328" y="4221088"/>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②</a:t>
            </a:r>
            <a:endParaRPr kumimoji="1" lang="ja-JP" altLang="en-US"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404664"/>
            <a:ext cx="367240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郷土資料館</a:t>
            </a:r>
            <a:r>
              <a:rPr kumimoji="1" lang="en-US" altLang="ja-JP" sz="2400" dirty="0" smtClean="0">
                <a:solidFill>
                  <a:schemeClr val="tx1"/>
                </a:solidFill>
              </a:rPr>
              <a:t>】</a:t>
            </a:r>
          </a:p>
          <a:p>
            <a:r>
              <a:rPr lang="ja-JP" altLang="en-US" sz="2400" dirty="0" smtClean="0">
                <a:solidFill>
                  <a:schemeClr val="tx1"/>
                </a:solidFill>
              </a:rPr>
              <a:t>①　資料館　</a:t>
            </a:r>
            <a:endParaRPr lang="en-US" altLang="ja-JP" sz="2400" dirty="0" smtClean="0">
              <a:solidFill>
                <a:schemeClr val="tx1"/>
              </a:solidFill>
            </a:endParaRPr>
          </a:p>
          <a:p>
            <a:r>
              <a:rPr lang="ja-JP" altLang="en-US" sz="2400" dirty="0" smtClean="0">
                <a:solidFill>
                  <a:schemeClr val="tx1"/>
                </a:solidFill>
              </a:rPr>
              <a:t>③　家族連れ　　</a:t>
            </a:r>
            <a:endParaRPr lang="en-US" altLang="ja-JP" sz="2400" dirty="0" smtClean="0">
              <a:solidFill>
                <a:schemeClr val="tx1"/>
              </a:solidFill>
            </a:endParaRPr>
          </a:p>
          <a:p>
            <a:r>
              <a:rPr lang="ja-JP" altLang="en-US" sz="2400" dirty="0" smtClean="0">
                <a:solidFill>
                  <a:schemeClr val="tx1"/>
                </a:solidFill>
              </a:rPr>
              <a:t>④　獅子舞に関する展示</a:t>
            </a:r>
            <a:endParaRPr lang="en-US" altLang="ja-JP" sz="2400" dirty="0" smtClean="0">
              <a:solidFill>
                <a:schemeClr val="tx1"/>
              </a:solidFill>
            </a:endParaRPr>
          </a:p>
          <a:p>
            <a:r>
              <a:rPr lang="en-US" altLang="ja-JP" sz="2400" dirty="0" smtClean="0">
                <a:solidFill>
                  <a:schemeClr val="tx1"/>
                </a:solidFill>
              </a:rPr>
              <a:t>     </a:t>
            </a:r>
            <a:r>
              <a:rPr lang="ja-JP" altLang="en-US" sz="2400" dirty="0" smtClean="0">
                <a:solidFill>
                  <a:schemeClr val="tx1"/>
                </a:solidFill>
              </a:rPr>
              <a:t>丹波山村のジオラマ</a:t>
            </a:r>
            <a:endParaRPr lang="en-US" altLang="ja-JP" sz="2400" dirty="0" smtClean="0">
              <a:solidFill>
                <a:schemeClr val="tx1"/>
              </a:solidFill>
            </a:endParaRPr>
          </a:p>
          <a:p>
            <a:r>
              <a:rPr lang="ja-JP" altLang="en-US" sz="2400" dirty="0" smtClean="0">
                <a:solidFill>
                  <a:schemeClr val="tx1"/>
                </a:solidFill>
              </a:rPr>
              <a:t>⑤　特になし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pic>
        <p:nvPicPr>
          <p:cNvPr id="2051" name="Picture 3" descr="\\192.168.1.250\生徒共有\H29年度作成データ\２年生\総合的な学習の時間\優希\DSC_0047.JPG"/>
          <p:cNvPicPr>
            <a:picLocks noChangeAspect="1" noChangeArrowheads="1"/>
          </p:cNvPicPr>
          <p:nvPr/>
        </p:nvPicPr>
        <p:blipFill>
          <a:blip r:embed="rId2" cstate="print"/>
          <a:srcRect l="13081" t="2326" r="8430"/>
          <a:stretch>
            <a:fillRect/>
          </a:stretch>
        </p:blipFill>
        <p:spPr bwMode="auto">
          <a:xfrm>
            <a:off x="4211960" y="476672"/>
            <a:ext cx="4320480" cy="3024336"/>
          </a:xfrm>
          <a:prstGeom prst="rect">
            <a:avLst/>
          </a:prstGeom>
          <a:noFill/>
        </p:spPr>
      </p:pic>
      <p:pic>
        <p:nvPicPr>
          <p:cNvPr id="2052" name="Picture 4" descr="\\192.168.1.250\生徒共有\H29年度作成データ\２年生\総合的な学習の時間\優希\DSC_0048.JPG"/>
          <p:cNvPicPr>
            <a:picLocks noChangeAspect="1" noChangeArrowheads="1"/>
          </p:cNvPicPr>
          <p:nvPr/>
        </p:nvPicPr>
        <p:blipFill>
          <a:blip r:embed="rId3" cstate="print"/>
          <a:srcRect/>
          <a:stretch>
            <a:fillRect/>
          </a:stretch>
        </p:blipFill>
        <p:spPr bwMode="auto">
          <a:xfrm>
            <a:off x="4572000" y="4005064"/>
            <a:ext cx="4096455" cy="2592288"/>
          </a:xfrm>
          <a:prstGeom prst="rect">
            <a:avLst/>
          </a:prstGeom>
          <a:noFill/>
        </p:spPr>
      </p:pic>
      <p:pic>
        <p:nvPicPr>
          <p:cNvPr id="2054" name="Picture 6" descr="\\192.168.1.250\生徒共有\H29年度作成データ\２年生\総合的な学習の時間\優希\DSC_0049.JPG"/>
          <p:cNvPicPr>
            <a:picLocks noChangeAspect="1" noChangeArrowheads="1"/>
          </p:cNvPicPr>
          <p:nvPr/>
        </p:nvPicPr>
        <p:blipFill>
          <a:blip r:embed="rId4" cstate="print"/>
          <a:srcRect r="4298" b="22419"/>
          <a:stretch>
            <a:fillRect/>
          </a:stretch>
        </p:blipFill>
        <p:spPr bwMode="auto">
          <a:xfrm>
            <a:off x="251520" y="3717032"/>
            <a:ext cx="3960440" cy="21176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rot="10800000">
            <a:off x="0" y="1340768"/>
            <a:ext cx="8615180" cy="5328592"/>
          </a:xfrm>
          <a:prstGeom prst="rect">
            <a:avLst/>
          </a:prstGeom>
          <a:noFill/>
          <a:ln w="9525">
            <a:noFill/>
            <a:miter lim="800000"/>
            <a:headEnd/>
            <a:tailEnd/>
          </a:ln>
        </p:spPr>
      </p:pic>
      <p:sp>
        <p:nvSpPr>
          <p:cNvPr id="3" name="正方形/長方形 2"/>
          <p:cNvSpPr/>
          <p:nvPr/>
        </p:nvSpPr>
        <p:spPr>
          <a:xfrm>
            <a:off x="0" y="0"/>
            <a:ext cx="29674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東部地区</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正方形/長方形 3"/>
          <p:cNvSpPr/>
          <p:nvPr/>
        </p:nvSpPr>
        <p:spPr>
          <a:xfrm>
            <a:off x="6084168" y="1124744"/>
            <a:ext cx="1152128"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至　雲取山</a:t>
            </a:r>
            <a:endParaRPr kumimoji="1" lang="ja-JP" altLang="en-US" sz="1600" dirty="0">
              <a:solidFill>
                <a:schemeClr val="tx1"/>
              </a:solidFill>
            </a:endParaRPr>
          </a:p>
        </p:txBody>
      </p:sp>
      <p:sp>
        <p:nvSpPr>
          <p:cNvPr id="5" name="角丸四角形 4"/>
          <p:cNvSpPr/>
          <p:nvPr/>
        </p:nvSpPr>
        <p:spPr>
          <a:xfrm>
            <a:off x="7956376" y="5229200"/>
            <a:ext cx="36004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①</a:t>
            </a:r>
            <a:endParaRPr kumimoji="1" lang="ja-JP" altLang="en-US" dirty="0">
              <a:solidFill>
                <a:schemeClr val="tx1"/>
              </a:solidFill>
            </a:endParaRPr>
          </a:p>
        </p:txBody>
      </p:sp>
      <p:sp>
        <p:nvSpPr>
          <p:cNvPr id="6" name="正方形/長方形 5"/>
          <p:cNvSpPr/>
          <p:nvPr/>
        </p:nvSpPr>
        <p:spPr>
          <a:xfrm>
            <a:off x="1259632" y="4581128"/>
            <a:ext cx="2952328"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rPr>
              <a:t>施設紹介</a:t>
            </a:r>
            <a:endParaRPr lang="en-US" altLang="ja-JP" sz="2400" dirty="0" smtClean="0">
              <a:solidFill>
                <a:srgbClr val="FF0000"/>
              </a:solidFill>
            </a:endParaRPr>
          </a:p>
          <a:p>
            <a:r>
              <a:rPr lang="ja-JP" altLang="en-US" sz="2000" dirty="0" smtClean="0">
                <a:solidFill>
                  <a:schemeClr val="tx1"/>
                </a:solidFill>
              </a:rPr>
              <a:t>①</a:t>
            </a:r>
            <a:r>
              <a:rPr kumimoji="1" lang="ja-JP" altLang="en-US" sz="2000" dirty="0" smtClean="0">
                <a:solidFill>
                  <a:schemeClr val="tx1"/>
                </a:solidFill>
              </a:rPr>
              <a:t>　木洩れ日</a:t>
            </a:r>
            <a:endParaRPr kumimoji="1" lang="en-US" altLang="ja-JP" sz="2000" dirty="0" smtClean="0">
              <a:solidFill>
                <a:schemeClr val="tx1"/>
              </a:solidFill>
            </a:endParaRPr>
          </a:p>
          <a:p>
            <a:r>
              <a:rPr lang="ja-JP" altLang="en-US" sz="2000" dirty="0" smtClean="0">
                <a:solidFill>
                  <a:srgbClr val="00B050"/>
                </a:solidFill>
              </a:rPr>
              <a:t>②</a:t>
            </a:r>
            <a:r>
              <a:rPr lang="ja-JP" altLang="en-US" sz="2000" dirty="0" smtClean="0">
                <a:solidFill>
                  <a:schemeClr val="tx1"/>
                </a:solidFill>
              </a:rPr>
              <a:t>　多摩里場</a:t>
            </a:r>
            <a:endParaRPr lang="en-US" altLang="ja-JP" sz="2000" dirty="0" smtClean="0">
              <a:solidFill>
                <a:schemeClr val="tx1"/>
              </a:solidFill>
            </a:endParaRPr>
          </a:p>
          <a:p>
            <a:r>
              <a:rPr kumimoji="1" lang="ja-JP" altLang="en-US" sz="2000" dirty="0" smtClean="0">
                <a:solidFill>
                  <a:srgbClr val="00B050"/>
                </a:solidFill>
              </a:rPr>
              <a:t>③</a:t>
            </a:r>
            <a:r>
              <a:rPr kumimoji="1" lang="ja-JP" altLang="en-US" sz="2000" dirty="0" smtClean="0">
                <a:solidFill>
                  <a:schemeClr val="tx1"/>
                </a:solidFill>
              </a:rPr>
              <a:t>　三条の湯</a:t>
            </a:r>
            <a:endParaRPr kumimoji="1" lang="en-US" altLang="ja-JP" sz="2000" dirty="0" smtClean="0">
              <a:solidFill>
                <a:schemeClr val="tx1"/>
              </a:solidFill>
            </a:endParaRPr>
          </a:p>
          <a:p>
            <a:r>
              <a:rPr lang="ja-JP" altLang="en-US" sz="2000" dirty="0" smtClean="0">
                <a:solidFill>
                  <a:srgbClr val="00B050"/>
                </a:solidFill>
              </a:rPr>
              <a:t>④</a:t>
            </a:r>
            <a:r>
              <a:rPr lang="ja-JP" altLang="en-US" sz="2000" dirty="0" smtClean="0">
                <a:solidFill>
                  <a:schemeClr val="tx1"/>
                </a:solidFill>
              </a:rPr>
              <a:t>　山の休憩所か</a:t>
            </a:r>
            <a:r>
              <a:rPr lang="ja-JP" altLang="en-US" sz="2000" dirty="0" err="1" smtClean="0">
                <a:solidFill>
                  <a:schemeClr val="tx1"/>
                </a:solidFill>
              </a:rPr>
              <a:t>ゑる</a:t>
            </a:r>
            <a:endParaRPr kumimoji="1" lang="en-US" altLang="ja-JP" sz="2000" dirty="0" smtClean="0">
              <a:solidFill>
                <a:schemeClr val="tx1"/>
              </a:solidFill>
            </a:endParaRPr>
          </a:p>
        </p:txBody>
      </p:sp>
      <p:sp>
        <p:nvSpPr>
          <p:cNvPr id="7" name="角丸四角形 6"/>
          <p:cNvSpPr/>
          <p:nvPr/>
        </p:nvSpPr>
        <p:spPr>
          <a:xfrm>
            <a:off x="971600" y="2060848"/>
            <a:ext cx="36004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②</a:t>
            </a:r>
            <a:endParaRPr kumimoji="1" lang="ja-JP" altLang="en-US" dirty="0">
              <a:solidFill>
                <a:srgbClr val="00B050"/>
              </a:solidFill>
            </a:endParaRPr>
          </a:p>
        </p:txBody>
      </p:sp>
      <p:sp>
        <p:nvSpPr>
          <p:cNvPr id="8" name="角丸四角形 7"/>
          <p:cNvSpPr/>
          <p:nvPr/>
        </p:nvSpPr>
        <p:spPr>
          <a:xfrm>
            <a:off x="7380312" y="5733256"/>
            <a:ext cx="36004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④</a:t>
            </a:r>
            <a:endParaRPr kumimoji="1" lang="ja-JP" altLang="en-US" dirty="0">
              <a:solidFill>
                <a:srgbClr val="00B050"/>
              </a:solidFill>
            </a:endParaRPr>
          </a:p>
        </p:txBody>
      </p:sp>
      <p:sp>
        <p:nvSpPr>
          <p:cNvPr id="9" name="角丸四角形 8"/>
          <p:cNvSpPr/>
          <p:nvPr/>
        </p:nvSpPr>
        <p:spPr>
          <a:xfrm>
            <a:off x="4139952" y="1124744"/>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③</a:t>
            </a:r>
            <a:endParaRPr kumimoji="1" lang="ja-JP" altLang="en-US"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4464496"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多摩里場</a:t>
            </a:r>
            <a:r>
              <a:rPr kumimoji="1" lang="en-US" altLang="ja-JP" sz="2400" dirty="0" smtClean="0">
                <a:solidFill>
                  <a:schemeClr val="tx1"/>
                </a:solidFill>
              </a:rPr>
              <a:t>】</a:t>
            </a:r>
          </a:p>
          <a:p>
            <a:r>
              <a:rPr lang="ja-JP" altLang="en-US" sz="2400" dirty="0" smtClean="0">
                <a:solidFill>
                  <a:schemeClr val="tx1"/>
                </a:solidFill>
              </a:rPr>
              <a:t>①　カフェ</a:t>
            </a:r>
            <a:endParaRPr lang="en-US" altLang="ja-JP" sz="2400" dirty="0" smtClean="0">
              <a:solidFill>
                <a:schemeClr val="tx1"/>
              </a:solidFill>
            </a:endParaRPr>
          </a:p>
          <a:p>
            <a:r>
              <a:rPr lang="ja-JP" altLang="en-US" sz="2400" dirty="0" smtClean="0">
                <a:solidFill>
                  <a:schemeClr val="tx1"/>
                </a:solidFill>
              </a:rPr>
              <a:t>②　２４人（室内１２人・室外１２人）</a:t>
            </a:r>
            <a:endParaRPr lang="en-US" altLang="ja-JP" sz="2400" dirty="0" smtClean="0">
              <a:solidFill>
                <a:schemeClr val="tx1"/>
              </a:solidFill>
            </a:endParaRPr>
          </a:p>
          <a:p>
            <a:r>
              <a:rPr lang="ja-JP" altLang="en-US" sz="2400" dirty="0" smtClean="0">
                <a:solidFill>
                  <a:schemeClr val="tx1"/>
                </a:solidFill>
              </a:rPr>
              <a:t>③　バイクライダー・村民</a:t>
            </a:r>
            <a:endParaRPr lang="en-US" altLang="ja-JP" sz="2400" dirty="0" smtClean="0">
              <a:solidFill>
                <a:schemeClr val="tx1"/>
              </a:solidFill>
            </a:endParaRPr>
          </a:p>
          <a:p>
            <a:r>
              <a:rPr lang="ja-JP" altLang="en-US" sz="2400" dirty="0" smtClean="0">
                <a:solidFill>
                  <a:schemeClr val="tx1"/>
                </a:solidFill>
              </a:rPr>
              <a:t>④　丹波かりんとう・キーマカレー</a:t>
            </a:r>
            <a:endParaRPr lang="en-US" altLang="ja-JP" sz="2400" dirty="0" smtClean="0">
              <a:solidFill>
                <a:schemeClr val="tx1"/>
              </a:solidFill>
            </a:endParaRPr>
          </a:p>
          <a:p>
            <a:r>
              <a:rPr lang="en-US" altLang="ja-JP" sz="2400" dirty="0" smtClean="0">
                <a:solidFill>
                  <a:schemeClr val="tx1"/>
                </a:solidFill>
              </a:rPr>
              <a:t>     </a:t>
            </a:r>
            <a:r>
              <a:rPr lang="ja-JP" altLang="en-US" sz="2400" dirty="0" smtClean="0">
                <a:solidFill>
                  <a:schemeClr val="tx1"/>
                </a:solidFill>
              </a:rPr>
              <a:t>丹波の食材を使った料理</a:t>
            </a:r>
            <a:endParaRPr lang="en-US" altLang="ja-JP" sz="2400" dirty="0" smtClean="0">
              <a:solidFill>
                <a:schemeClr val="tx1"/>
              </a:solidFill>
            </a:endParaRPr>
          </a:p>
          <a:p>
            <a:r>
              <a:rPr lang="ja-JP" altLang="en-US" sz="2400" dirty="0" smtClean="0">
                <a:solidFill>
                  <a:schemeClr val="tx1"/>
                </a:solidFill>
              </a:rPr>
              <a:t>⑤　キッチンカーで出店</a:t>
            </a:r>
            <a:endParaRPr lang="en-US" altLang="ja-JP" sz="2400" dirty="0" smtClean="0">
              <a:solidFill>
                <a:schemeClr val="tx1"/>
              </a:solidFill>
            </a:endParaRPr>
          </a:p>
          <a:p>
            <a:r>
              <a:rPr lang="en-US" altLang="ja-JP" sz="2400" dirty="0" smtClean="0">
                <a:solidFill>
                  <a:schemeClr val="tx1"/>
                </a:solidFill>
              </a:rPr>
              <a:t>     </a:t>
            </a:r>
            <a:r>
              <a:rPr lang="ja-JP" altLang="en-US" sz="2400" dirty="0" smtClean="0">
                <a:solidFill>
                  <a:schemeClr val="tx1"/>
                </a:solidFill>
              </a:rPr>
              <a:t>お店で従業員を</a:t>
            </a:r>
            <a:endParaRPr lang="en-US" altLang="ja-JP" sz="2400" dirty="0" smtClean="0">
              <a:solidFill>
                <a:schemeClr val="tx1"/>
              </a:solidFill>
            </a:endParaRPr>
          </a:p>
          <a:p>
            <a:r>
              <a:rPr lang="ja-JP" altLang="en-US" sz="2400" dirty="0" smtClean="0">
                <a:solidFill>
                  <a:schemeClr val="tx1"/>
                </a:solidFill>
              </a:rPr>
              <a:t>　　　　　　　　　雇えるようにしたい　　　　　　　</a:t>
            </a:r>
            <a:endParaRPr kumimoji="1" lang="en-US" altLang="ja-JP" sz="2400" dirty="0" smtClean="0">
              <a:solidFill>
                <a:schemeClr val="tx1"/>
              </a:solidFill>
            </a:endParaRPr>
          </a:p>
          <a:p>
            <a:endParaRPr kumimoji="1" lang="ja-JP" altLang="en-US" sz="2800" dirty="0">
              <a:solidFill>
                <a:schemeClr val="tx1"/>
              </a:solidFill>
            </a:endParaRPr>
          </a:p>
        </p:txBody>
      </p:sp>
      <p:sp>
        <p:nvSpPr>
          <p:cNvPr id="3" name="正方形/長方形 2"/>
          <p:cNvSpPr/>
          <p:nvPr/>
        </p:nvSpPr>
        <p:spPr>
          <a:xfrm>
            <a:off x="251520" y="4149080"/>
            <a:ext cx="3744416"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三条の湯</a:t>
            </a:r>
            <a:r>
              <a:rPr kumimoji="1" lang="en-US" altLang="ja-JP" sz="2400" dirty="0" smtClean="0">
                <a:solidFill>
                  <a:schemeClr val="tx1"/>
                </a:solidFill>
              </a:rPr>
              <a:t>】</a:t>
            </a:r>
          </a:p>
          <a:p>
            <a:r>
              <a:rPr lang="ja-JP" altLang="en-US" sz="2400" dirty="0" smtClean="0">
                <a:solidFill>
                  <a:schemeClr val="tx1"/>
                </a:solidFill>
              </a:rPr>
              <a:t>①　山小屋</a:t>
            </a:r>
            <a:endParaRPr lang="en-US" altLang="ja-JP" sz="2400" dirty="0" smtClean="0">
              <a:solidFill>
                <a:schemeClr val="tx1"/>
              </a:solidFill>
            </a:endParaRPr>
          </a:p>
          <a:p>
            <a:r>
              <a:rPr lang="ja-JP" altLang="en-US" sz="2400" dirty="0" smtClean="0">
                <a:solidFill>
                  <a:schemeClr val="tx1"/>
                </a:solidFill>
              </a:rPr>
              <a:t>②　１００人</a:t>
            </a:r>
            <a:endParaRPr lang="en-US" altLang="ja-JP" sz="2400" dirty="0" smtClean="0">
              <a:solidFill>
                <a:schemeClr val="tx1"/>
              </a:solidFill>
            </a:endParaRPr>
          </a:p>
          <a:p>
            <a:r>
              <a:rPr lang="ja-JP" altLang="en-US" sz="2400" dirty="0" smtClean="0">
                <a:solidFill>
                  <a:schemeClr val="tx1"/>
                </a:solidFill>
              </a:rPr>
              <a:t>③　登山客</a:t>
            </a:r>
            <a:endParaRPr lang="en-US" altLang="ja-JP" sz="2400" dirty="0" smtClean="0">
              <a:solidFill>
                <a:schemeClr val="tx1"/>
              </a:solidFill>
            </a:endParaRPr>
          </a:p>
          <a:p>
            <a:r>
              <a:rPr lang="ja-JP" altLang="en-US" sz="2400" dirty="0" smtClean="0">
                <a:solidFill>
                  <a:schemeClr val="tx1"/>
                </a:solidFill>
              </a:rPr>
              <a:t>④　温泉</a:t>
            </a:r>
            <a:endParaRPr lang="en-US" altLang="ja-JP" sz="2400" dirty="0" smtClean="0">
              <a:solidFill>
                <a:schemeClr val="tx1"/>
              </a:solidFill>
            </a:endParaRPr>
          </a:p>
          <a:p>
            <a:r>
              <a:rPr lang="ja-JP" altLang="en-US" sz="2400" dirty="0" smtClean="0">
                <a:solidFill>
                  <a:schemeClr val="tx1"/>
                </a:solidFill>
              </a:rPr>
              <a:t>⑤　お客さんのしたいことが</a:t>
            </a:r>
            <a:endParaRPr lang="en-US" altLang="ja-JP" sz="2400" dirty="0" smtClean="0">
              <a:solidFill>
                <a:schemeClr val="tx1"/>
              </a:solidFill>
            </a:endParaRPr>
          </a:p>
          <a:p>
            <a:r>
              <a:rPr lang="ja-JP" altLang="en-US" sz="2400" dirty="0" smtClean="0">
                <a:solidFill>
                  <a:schemeClr val="tx1"/>
                </a:solidFill>
              </a:rPr>
              <a:t>　　　　　　できるようにしたい　　　　　　　　　　</a:t>
            </a:r>
            <a:endParaRPr kumimoji="1" lang="en-US" altLang="ja-JP" sz="2400" dirty="0" smtClean="0">
              <a:solidFill>
                <a:schemeClr val="tx1"/>
              </a:solidFill>
            </a:endParaRPr>
          </a:p>
          <a:p>
            <a:endParaRPr kumimoji="1" lang="ja-JP" altLang="en-US" sz="2800" dirty="0">
              <a:solidFill>
                <a:schemeClr val="tx1"/>
              </a:solidFill>
            </a:endParaRPr>
          </a:p>
        </p:txBody>
      </p:sp>
      <p:pic>
        <p:nvPicPr>
          <p:cNvPr id="1026" name="Picture 2" descr="\\192.168.1.250\生徒共有\H29年度作成データ\２年生\総合的な学習の時間\優希\iPad写真\IMG_0146.JPG"/>
          <p:cNvPicPr>
            <a:picLocks noChangeAspect="1" noChangeArrowheads="1"/>
          </p:cNvPicPr>
          <p:nvPr/>
        </p:nvPicPr>
        <p:blipFill>
          <a:blip r:embed="rId2" cstate="print">
            <a:lum bright="10000"/>
          </a:blip>
          <a:srcRect/>
          <a:stretch>
            <a:fillRect/>
          </a:stretch>
        </p:blipFill>
        <p:spPr bwMode="auto">
          <a:xfrm>
            <a:off x="4860032" y="2420888"/>
            <a:ext cx="2736304" cy="2052228"/>
          </a:xfrm>
          <a:prstGeom prst="rect">
            <a:avLst/>
          </a:prstGeom>
          <a:noFill/>
        </p:spPr>
      </p:pic>
      <p:pic>
        <p:nvPicPr>
          <p:cNvPr id="1027" name="Picture 3" descr="\\192.168.1.250\生徒共有\H29年度作成データ\２年生\総合的な学習の時間\優希\iPad写真\IMG_0148.JPG"/>
          <p:cNvPicPr>
            <a:picLocks noChangeAspect="1" noChangeArrowheads="1"/>
          </p:cNvPicPr>
          <p:nvPr/>
        </p:nvPicPr>
        <p:blipFill>
          <a:blip r:embed="rId3" cstate="print"/>
          <a:srcRect/>
          <a:stretch>
            <a:fillRect/>
          </a:stretch>
        </p:blipFill>
        <p:spPr bwMode="auto">
          <a:xfrm>
            <a:off x="5868144" y="188640"/>
            <a:ext cx="2736304" cy="2052228"/>
          </a:xfrm>
          <a:prstGeom prst="rect">
            <a:avLst/>
          </a:prstGeom>
          <a:noFill/>
        </p:spPr>
      </p:pic>
      <p:pic>
        <p:nvPicPr>
          <p:cNvPr id="1028" name="Picture 4" descr="\\192.168.1.250\生徒共有\H29年度作成データ\２年生\総合的な学習の時間\優希\iPad写真\IMG_0152.JPG"/>
          <p:cNvPicPr>
            <a:picLocks noChangeAspect="1" noChangeArrowheads="1"/>
          </p:cNvPicPr>
          <p:nvPr/>
        </p:nvPicPr>
        <p:blipFill>
          <a:blip r:embed="rId4" cstate="print"/>
          <a:srcRect/>
          <a:stretch>
            <a:fillRect/>
          </a:stretch>
        </p:blipFill>
        <p:spPr bwMode="auto">
          <a:xfrm>
            <a:off x="6084168" y="4653136"/>
            <a:ext cx="2664296" cy="19982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332656"/>
            <a:ext cx="4464496"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lang="ja-JP" altLang="en-US" sz="2400" dirty="0" smtClean="0">
                <a:solidFill>
                  <a:schemeClr val="tx1"/>
                </a:solidFill>
              </a:rPr>
              <a:t>山の休憩所か</a:t>
            </a:r>
            <a:r>
              <a:rPr lang="ja-JP" altLang="en-US" sz="2400" dirty="0" err="1" smtClean="0">
                <a:solidFill>
                  <a:schemeClr val="tx1"/>
                </a:solidFill>
              </a:rPr>
              <a:t>ゑる</a:t>
            </a:r>
            <a:r>
              <a:rPr kumimoji="1" lang="en-US" altLang="ja-JP" sz="2400" dirty="0" smtClean="0">
                <a:solidFill>
                  <a:schemeClr val="tx1"/>
                </a:solidFill>
              </a:rPr>
              <a:t>】</a:t>
            </a:r>
          </a:p>
          <a:p>
            <a:r>
              <a:rPr lang="ja-JP" altLang="en-US" sz="2400" dirty="0" smtClean="0">
                <a:solidFill>
                  <a:schemeClr val="tx1"/>
                </a:solidFill>
              </a:rPr>
              <a:t>①　休憩所 　</a:t>
            </a:r>
            <a:endParaRPr lang="en-US" altLang="ja-JP" sz="2400" dirty="0" smtClean="0">
              <a:solidFill>
                <a:schemeClr val="tx1"/>
              </a:solidFill>
            </a:endParaRPr>
          </a:p>
          <a:p>
            <a:r>
              <a:rPr lang="ja-JP" altLang="en-US" sz="2400" dirty="0" smtClean="0">
                <a:solidFill>
                  <a:schemeClr val="tx1"/>
                </a:solidFill>
              </a:rPr>
              <a:t>②　１６人</a:t>
            </a:r>
            <a:endParaRPr lang="en-US" altLang="ja-JP" sz="2400" dirty="0" smtClean="0">
              <a:solidFill>
                <a:schemeClr val="tx1"/>
              </a:solidFill>
            </a:endParaRPr>
          </a:p>
          <a:p>
            <a:r>
              <a:rPr lang="ja-JP" altLang="en-US" sz="2400" dirty="0" smtClean="0">
                <a:solidFill>
                  <a:schemeClr val="tx1"/>
                </a:solidFill>
              </a:rPr>
              <a:t>③　登山客</a:t>
            </a:r>
            <a:endParaRPr lang="en-US" altLang="ja-JP" sz="2400" dirty="0" smtClean="0">
              <a:solidFill>
                <a:schemeClr val="tx1"/>
              </a:solidFill>
            </a:endParaRPr>
          </a:p>
          <a:p>
            <a:r>
              <a:rPr lang="ja-JP" altLang="en-US" sz="2400" dirty="0" smtClean="0">
                <a:solidFill>
                  <a:schemeClr val="tx1"/>
                </a:solidFill>
              </a:rPr>
              <a:t>④　おしるこ・コーヒーセット　</a:t>
            </a:r>
            <a:endParaRPr lang="en-US" altLang="ja-JP" sz="2400" dirty="0" smtClean="0">
              <a:solidFill>
                <a:schemeClr val="tx1"/>
              </a:solidFill>
            </a:endParaRPr>
          </a:p>
          <a:p>
            <a:r>
              <a:rPr lang="en-US" altLang="ja-JP" sz="2400" dirty="0" smtClean="0">
                <a:solidFill>
                  <a:schemeClr val="tx1"/>
                </a:solidFill>
              </a:rPr>
              <a:t>     </a:t>
            </a:r>
            <a:r>
              <a:rPr lang="ja-JP" altLang="en-US" sz="2400" dirty="0" smtClean="0">
                <a:solidFill>
                  <a:schemeClr val="tx1"/>
                </a:solidFill>
              </a:rPr>
              <a:t>登山客同士の交流ができる</a:t>
            </a:r>
            <a:endParaRPr lang="en-US" altLang="ja-JP" sz="2400" dirty="0" smtClean="0">
              <a:solidFill>
                <a:schemeClr val="tx1"/>
              </a:solidFill>
            </a:endParaRPr>
          </a:p>
          <a:p>
            <a:r>
              <a:rPr lang="ja-JP" altLang="en-US" sz="2400" dirty="0" smtClean="0">
                <a:solidFill>
                  <a:schemeClr val="tx1"/>
                </a:solidFill>
              </a:rPr>
              <a:t>⑤　素泊まりができるようにしたい　　　　　　　</a:t>
            </a:r>
            <a:endParaRPr kumimoji="1" lang="en-US" altLang="ja-JP" sz="2400" dirty="0" smtClean="0">
              <a:solidFill>
                <a:schemeClr val="tx1"/>
              </a:solidFill>
            </a:endParaRPr>
          </a:p>
          <a:p>
            <a:endParaRPr kumimoji="1" lang="ja-JP" altLang="en-US" sz="2800" dirty="0">
              <a:solidFill>
                <a:schemeClr val="tx1"/>
              </a:solidFill>
            </a:endParaRPr>
          </a:p>
        </p:txBody>
      </p:sp>
      <p:pic>
        <p:nvPicPr>
          <p:cNvPr id="2050" name="Picture 2" descr="\\192.168.1.250\生徒共有\H29年度作成データ\２年生\総合的な学習の時間\優希\iPad写真\IMG_0168.JPG"/>
          <p:cNvPicPr>
            <a:picLocks noChangeAspect="1" noChangeArrowheads="1"/>
          </p:cNvPicPr>
          <p:nvPr/>
        </p:nvPicPr>
        <p:blipFill>
          <a:blip r:embed="rId2" cstate="print"/>
          <a:srcRect/>
          <a:stretch>
            <a:fillRect/>
          </a:stretch>
        </p:blipFill>
        <p:spPr bwMode="auto">
          <a:xfrm rot="5400000">
            <a:off x="75489" y="3533023"/>
            <a:ext cx="3136437" cy="2352328"/>
          </a:xfrm>
          <a:prstGeom prst="rect">
            <a:avLst/>
          </a:prstGeom>
          <a:noFill/>
        </p:spPr>
      </p:pic>
      <p:pic>
        <p:nvPicPr>
          <p:cNvPr id="2051" name="Picture 3" descr="\\192.168.1.250\生徒共有\H29年度作成データ\２年生\総合的な学習の時間\優希\iPad写真\IMG_0170.JPG"/>
          <p:cNvPicPr>
            <a:picLocks noChangeAspect="1" noChangeArrowheads="1"/>
          </p:cNvPicPr>
          <p:nvPr/>
        </p:nvPicPr>
        <p:blipFill>
          <a:blip r:embed="rId3" cstate="print"/>
          <a:srcRect/>
          <a:stretch>
            <a:fillRect/>
          </a:stretch>
        </p:blipFill>
        <p:spPr bwMode="auto">
          <a:xfrm>
            <a:off x="4932040" y="476672"/>
            <a:ext cx="3743883" cy="2807912"/>
          </a:xfrm>
          <a:prstGeom prst="rect">
            <a:avLst/>
          </a:prstGeom>
          <a:noFill/>
        </p:spPr>
      </p:pic>
      <p:pic>
        <p:nvPicPr>
          <p:cNvPr id="2052" name="Picture 4" descr="\\192.168.1.250\生徒共有\H29年度作成データ\２年生\総合的な学習の時間\優希\iPad写真\IMG_0174.JPG"/>
          <p:cNvPicPr>
            <a:picLocks noChangeAspect="1" noChangeArrowheads="1"/>
          </p:cNvPicPr>
          <p:nvPr/>
        </p:nvPicPr>
        <p:blipFill>
          <a:blip r:embed="rId4" cstate="print"/>
          <a:srcRect l="13501" t="16001" r="9990" b="15991"/>
          <a:stretch>
            <a:fillRect/>
          </a:stretch>
        </p:blipFill>
        <p:spPr bwMode="auto">
          <a:xfrm>
            <a:off x="3059832" y="3573016"/>
            <a:ext cx="2700300" cy="1800200"/>
          </a:xfrm>
          <a:prstGeom prst="rect">
            <a:avLst/>
          </a:prstGeom>
          <a:noFill/>
        </p:spPr>
      </p:pic>
      <p:pic>
        <p:nvPicPr>
          <p:cNvPr id="2053" name="Picture 5" descr="\\192.168.1.250\生徒共有\H29年度作成データ\２年生\総合的な学習の時間\優希\iPad写真\IMG_0172.JPG"/>
          <p:cNvPicPr>
            <a:picLocks noChangeAspect="1" noChangeArrowheads="1"/>
          </p:cNvPicPr>
          <p:nvPr/>
        </p:nvPicPr>
        <p:blipFill>
          <a:blip r:embed="rId5" cstate="print"/>
          <a:srcRect/>
          <a:stretch>
            <a:fillRect/>
          </a:stretch>
        </p:blipFill>
        <p:spPr bwMode="auto">
          <a:xfrm>
            <a:off x="5868144" y="4725144"/>
            <a:ext cx="2495744" cy="187180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5760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考察</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テキスト ボックス 2"/>
          <p:cNvSpPr txBox="1"/>
          <p:nvPr/>
        </p:nvSpPr>
        <p:spPr>
          <a:xfrm>
            <a:off x="683568" y="836712"/>
            <a:ext cx="6768752" cy="1384995"/>
          </a:xfrm>
          <a:prstGeom prst="rect">
            <a:avLst/>
          </a:prstGeom>
          <a:noFill/>
        </p:spPr>
        <p:txBody>
          <a:bodyPr wrap="square" rtlCol="0">
            <a:spAutoFit/>
          </a:bodyPr>
          <a:lstStyle/>
          <a:p>
            <a:r>
              <a:rPr kumimoji="1" lang="ja-JP" altLang="en-US" sz="2800" dirty="0" smtClean="0"/>
              <a:t>・</a:t>
            </a:r>
            <a:r>
              <a:rPr lang="ja-JP" altLang="en-US" sz="2800" dirty="0" smtClean="0"/>
              <a:t>丹波の</a:t>
            </a:r>
            <a:r>
              <a:rPr lang="ja-JP" altLang="en-US" sz="2800" dirty="0" smtClean="0">
                <a:solidFill>
                  <a:srgbClr val="FF0000"/>
                </a:solidFill>
              </a:rPr>
              <a:t>土地を利用</a:t>
            </a:r>
            <a:r>
              <a:rPr lang="ja-JP" altLang="en-US" sz="2800" dirty="0" smtClean="0"/>
              <a:t>した施設が多い</a:t>
            </a:r>
            <a:endParaRPr lang="en-US" altLang="ja-JP" sz="2800" dirty="0" smtClean="0">
              <a:solidFill>
                <a:srgbClr val="00B050"/>
              </a:solidFill>
            </a:endParaRPr>
          </a:p>
          <a:p>
            <a:r>
              <a:rPr kumimoji="1" lang="ja-JP" altLang="en-US" sz="2800" dirty="0" smtClean="0">
                <a:solidFill>
                  <a:srgbClr val="00B050"/>
                </a:solidFill>
              </a:rPr>
              <a:t>　　</a:t>
            </a:r>
            <a:r>
              <a:rPr kumimoji="1" lang="ja-JP" altLang="en-US" sz="2800" dirty="0" smtClean="0"/>
              <a:t>川の近く</a:t>
            </a:r>
            <a:r>
              <a:rPr lang="ja-JP" altLang="en-US" sz="2800" dirty="0" smtClean="0"/>
              <a:t>→自然豊かな</a:t>
            </a:r>
            <a:r>
              <a:rPr lang="ja-JP" altLang="en-US" sz="2800" dirty="0" smtClean="0">
                <a:solidFill>
                  <a:srgbClr val="00B050"/>
                </a:solidFill>
              </a:rPr>
              <a:t>キャンプ場</a:t>
            </a:r>
            <a:endParaRPr lang="en-US" altLang="ja-JP" sz="2800" dirty="0" smtClean="0">
              <a:solidFill>
                <a:srgbClr val="00B050"/>
              </a:solidFill>
            </a:endParaRPr>
          </a:p>
          <a:p>
            <a:r>
              <a:rPr lang="ja-JP" altLang="en-US" sz="2800" dirty="0" smtClean="0">
                <a:solidFill>
                  <a:srgbClr val="00B050"/>
                </a:solidFill>
              </a:rPr>
              <a:t>　　</a:t>
            </a:r>
            <a:r>
              <a:rPr lang="ja-JP" altLang="en-US" sz="2800" dirty="0" smtClean="0"/>
              <a:t>国道沿い→</a:t>
            </a:r>
            <a:r>
              <a:rPr lang="ja-JP" altLang="en-US" sz="2800" dirty="0" smtClean="0">
                <a:solidFill>
                  <a:srgbClr val="00B050"/>
                </a:solidFill>
              </a:rPr>
              <a:t>ライダーズカフェ</a:t>
            </a:r>
            <a:r>
              <a:rPr lang="ja-JP" altLang="en-US" sz="2800" dirty="0" smtClean="0"/>
              <a:t>・</a:t>
            </a:r>
            <a:r>
              <a:rPr lang="ja-JP" altLang="en-US" sz="2800" dirty="0" smtClean="0">
                <a:solidFill>
                  <a:srgbClr val="00B050"/>
                </a:solidFill>
              </a:rPr>
              <a:t>道の駅</a:t>
            </a:r>
            <a:endParaRPr kumimoji="1" lang="en-US" altLang="ja-JP" sz="2800" dirty="0" smtClean="0">
              <a:solidFill>
                <a:srgbClr val="00B050"/>
              </a:solidFill>
            </a:endParaRPr>
          </a:p>
        </p:txBody>
      </p:sp>
      <p:sp>
        <p:nvSpPr>
          <p:cNvPr id="4" name="下矢印 3"/>
          <p:cNvSpPr/>
          <p:nvPr/>
        </p:nvSpPr>
        <p:spPr>
          <a:xfrm>
            <a:off x="3563888" y="3212976"/>
            <a:ext cx="129614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259632" y="4221088"/>
            <a:ext cx="6408712" cy="2123658"/>
          </a:xfrm>
          <a:prstGeom prst="rect">
            <a:avLst/>
          </a:prstGeom>
          <a:noFill/>
        </p:spPr>
        <p:txBody>
          <a:bodyPr wrap="square" rtlCol="0">
            <a:spAutoFit/>
          </a:bodyPr>
          <a:lstStyle/>
          <a:p>
            <a:r>
              <a:rPr kumimoji="1" lang="ja-JP" altLang="en-US" sz="4400" dirty="0" smtClean="0">
                <a:solidFill>
                  <a:srgbClr val="FF0000"/>
                </a:solidFill>
              </a:rPr>
              <a:t>土地の特徴を</a:t>
            </a:r>
            <a:endParaRPr kumimoji="1" lang="en-US" altLang="ja-JP" sz="4400" dirty="0" smtClean="0">
              <a:solidFill>
                <a:srgbClr val="FF0000"/>
              </a:solidFill>
            </a:endParaRPr>
          </a:p>
          <a:p>
            <a:r>
              <a:rPr lang="ja-JP" altLang="en-US" sz="4400" dirty="0" smtClean="0">
                <a:solidFill>
                  <a:srgbClr val="FF0000"/>
                </a:solidFill>
              </a:rPr>
              <a:t>　　　　　　　</a:t>
            </a:r>
            <a:r>
              <a:rPr kumimoji="1" lang="ja-JP" altLang="en-US" sz="4400" dirty="0" smtClean="0">
                <a:solidFill>
                  <a:srgbClr val="FF0000"/>
                </a:solidFill>
              </a:rPr>
              <a:t>強みとした施設　　　　</a:t>
            </a:r>
            <a:endParaRPr kumimoji="1" lang="en-US" altLang="ja-JP" sz="4400" dirty="0" smtClean="0">
              <a:solidFill>
                <a:srgbClr val="FF0000"/>
              </a:solidFill>
            </a:endParaRPr>
          </a:p>
          <a:p>
            <a:endParaRPr kumimoji="1" lang="ja-JP" altLang="en-US" sz="4400" dirty="0">
              <a:solidFill>
                <a:srgbClr val="FF0000"/>
              </a:solidFill>
            </a:endParaRPr>
          </a:p>
        </p:txBody>
      </p:sp>
      <p:sp>
        <p:nvSpPr>
          <p:cNvPr id="8" name="テキスト ボックス 7"/>
          <p:cNvSpPr txBox="1"/>
          <p:nvPr/>
        </p:nvSpPr>
        <p:spPr>
          <a:xfrm>
            <a:off x="1475656" y="5445224"/>
            <a:ext cx="6463629" cy="1815882"/>
          </a:xfrm>
          <a:prstGeom prst="rect">
            <a:avLst/>
          </a:prstGeom>
          <a:noFill/>
        </p:spPr>
        <p:txBody>
          <a:bodyPr wrap="none" rtlCol="0">
            <a:spAutoFit/>
          </a:bodyPr>
          <a:lstStyle/>
          <a:p>
            <a:r>
              <a:rPr lang="ja-JP" altLang="en-US" sz="2800" dirty="0" smtClean="0"/>
              <a:t>→その土地の良さを利用することで</a:t>
            </a:r>
            <a:endParaRPr lang="en-US" altLang="ja-JP" sz="2800" dirty="0" smtClean="0"/>
          </a:p>
          <a:p>
            <a:r>
              <a:rPr kumimoji="1" lang="ja-JP" altLang="en-US" sz="2800" dirty="0" smtClean="0"/>
              <a:t>　　　　　　　　　　　施設の</a:t>
            </a:r>
            <a:r>
              <a:rPr kumimoji="1" lang="ja-JP" altLang="en-US" sz="2800" dirty="0" smtClean="0">
                <a:solidFill>
                  <a:srgbClr val="FF0000"/>
                </a:solidFill>
              </a:rPr>
              <a:t>１つの特徴</a:t>
            </a:r>
            <a:r>
              <a:rPr kumimoji="1" lang="ja-JP" altLang="en-US" sz="2800" dirty="0" smtClean="0"/>
              <a:t>になる</a:t>
            </a:r>
            <a:endParaRPr lang="en-US" altLang="ja-JP" sz="2800" dirty="0" smtClean="0"/>
          </a:p>
          <a:p>
            <a:r>
              <a:rPr lang="ja-JP" altLang="en-US" sz="2800" dirty="0" smtClean="0"/>
              <a:t>→利用者に</a:t>
            </a:r>
            <a:r>
              <a:rPr lang="ja-JP" altLang="en-US" sz="2800" dirty="0" smtClean="0">
                <a:solidFill>
                  <a:srgbClr val="FF0000"/>
                </a:solidFill>
              </a:rPr>
              <a:t>必要とされる</a:t>
            </a:r>
            <a:r>
              <a:rPr lang="ja-JP" altLang="en-US" sz="2800" dirty="0" smtClean="0"/>
              <a:t>施設になる</a:t>
            </a:r>
            <a:endParaRPr kumimoji="1" lang="en-US" altLang="ja-JP" sz="2800" dirty="0" smtClean="0"/>
          </a:p>
          <a:p>
            <a:endParaRPr kumimoji="1" lang="ja-JP" altLang="en-US" sz="2800" dirty="0"/>
          </a:p>
        </p:txBody>
      </p:sp>
      <p:sp>
        <p:nvSpPr>
          <p:cNvPr id="9" name="正方形/長方形 8"/>
          <p:cNvSpPr/>
          <p:nvPr/>
        </p:nvSpPr>
        <p:spPr>
          <a:xfrm>
            <a:off x="755576" y="2132857"/>
            <a:ext cx="7992888" cy="954107"/>
          </a:xfrm>
          <a:prstGeom prst="rect">
            <a:avLst/>
          </a:prstGeom>
        </p:spPr>
        <p:txBody>
          <a:bodyPr wrap="square">
            <a:spAutoFit/>
          </a:bodyPr>
          <a:lstStyle/>
          <a:p>
            <a:r>
              <a:rPr lang="ja-JP" altLang="en-US" sz="2800" dirty="0" smtClean="0"/>
              <a:t>・村外から来た方から</a:t>
            </a:r>
            <a:endParaRPr lang="en-US" altLang="ja-JP" sz="2800" dirty="0" smtClean="0"/>
          </a:p>
          <a:p>
            <a:r>
              <a:rPr lang="ja-JP" altLang="en-US" sz="2800" dirty="0" smtClean="0"/>
              <a:t>「</a:t>
            </a:r>
            <a:r>
              <a:rPr lang="ja-JP" altLang="en-US" sz="2800" dirty="0" smtClean="0">
                <a:solidFill>
                  <a:srgbClr val="FF0000"/>
                </a:solidFill>
              </a:rPr>
              <a:t>丹波でしかできないことがある</a:t>
            </a:r>
            <a:r>
              <a:rPr lang="ja-JP" altLang="en-US" sz="2800" dirty="0" smtClean="0"/>
              <a:t>」という意見があった</a:t>
            </a:r>
            <a:endParaRPr lang="ja-JP" alt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2132856"/>
            <a:ext cx="7848872" cy="4476173"/>
          </a:xfrm>
          <a:prstGeom prst="rect">
            <a:avLst/>
          </a:prstGeom>
          <a:noFill/>
          <a:ln w="9525">
            <a:noFill/>
            <a:miter lim="800000"/>
            <a:headEnd/>
            <a:tailEnd/>
          </a:ln>
        </p:spPr>
      </p:pic>
      <p:sp>
        <p:nvSpPr>
          <p:cNvPr id="3" name="正方形/長方形 2"/>
          <p:cNvSpPr/>
          <p:nvPr/>
        </p:nvSpPr>
        <p:spPr>
          <a:xfrm>
            <a:off x="0" y="0"/>
            <a:ext cx="52437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スポーツ</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広場周辺</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角丸四角形 3"/>
          <p:cNvSpPr/>
          <p:nvPr/>
        </p:nvSpPr>
        <p:spPr>
          <a:xfrm>
            <a:off x="4067944" y="3789040"/>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①</a:t>
            </a:r>
            <a:endParaRPr kumimoji="1" lang="ja-JP" altLang="en-US" dirty="0">
              <a:solidFill>
                <a:schemeClr val="tx1"/>
              </a:solidFill>
            </a:endParaRPr>
          </a:p>
        </p:txBody>
      </p:sp>
      <p:sp>
        <p:nvSpPr>
          <p:cNvPr id="7" name="正方形/長方形 6"/>
          <p:cNvSpPr/>
          <p:nvPr/>
        </p:nvSpPr>
        <p:spPr>
          <a:xfrm>
            <a:off x="7164288" y="5517232"/>
            <a:ext cx="93610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スポーツ</a:t>
            </a:r>
            <a:endParaRPr kumimoji="1" lang="en-US" altLang="ja-JP" sz="1600" dirty="0" smtClean="0">
              <a:solidFill>
                <a:schemeClr val="tx1"/>
              </a:solidFill>
            </a:endParaRPr>
          </a:p>
          <a:p>
            <a:pPr algn="ctr"/>
            <a:r>
              <a:rPr kumimoji="1" lang="ja-JP" altLang="en-US" sz="1600" dirty="0" smtClean="0">
                <a:solidFill>
                  <a:schemeClr val="tx1"/>
                </a:solidFill>
              </a:rPr>
              <a:t>広場</a:t>
            </a:r>
            <a:endParaRPr kumimoji="1" lang="ja-JP" altLang="en-US" sz="1600" dirty="0">
              <a:solidFill>
                <a:schemeClr val="tx1"/>
              </a:solidFill>
            </a:endParaRPr>
          </a:p>
        </p:txBody>
      </p:sp>
      <p:sp>
        <p:nvSpPr>
          <p:cNvPr id="6" name="正方形/長方形 5"/>
          <p:cNvSpPr/>
          <p:nvPr/>
        </p:nvSpPr>
        <p:spPr>
          <a:xfrm>
            <a:off x="5796136" y="620688"/>
            <a:ext cx="1800200"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rPr>
              <a:t>施設紹介</a:t>
            </a:r>
            <a:endParaRPr lang="en-US" altLang="ja-JP" sz="2400" dirty="0" smtClean="0">
              <a:solidFill>
                <a:srgbClr val="FF0000"/>
              </a:solidFill>
            </a:endParaRPr>
          </a:p>
          <a:p>
            <a:r>
              <a:rPr lang="ja-JP" altLang="en-US" sz="2000" dirty="0" smtClean="0">
                <a:solidFill>
                  <a:schemeClr val="tx1"/>
                </a:solidFill>
              </a:rPr>
              <a:t>①　やまびこ</a:t>
            </a:r>
            <a:endParaRPr lang="en-US" altLang="ja-JP" sz="2000" dirty="0" smtClean="0">
              <a:solidFill>
                <a:schemeClr val="tx1"/>
              </a:solidFill>
            </a:endParaRPr>
          </a:p>
          <a:p>
            <a:r>
              <a:rPr lang="ja-JP" altLang="en-US" sz="2000" dirty="0" smtClean="0">
                <a:solidFill>
                  <a:srgbClr val="00B050"/>
                </a:solidFill>
              </a:rPr>
              <a:t>②</a:t>
            </a:r>
            <a:r>
              <a:rPr lang="ja-JP" altLang="en-US" sz="2000" dirty="0" smtClean="0">
                <a:solidFill>
                  <a:schemeClr val="tx1"/>
                </a:solidFill>
              </a:rPr>
              <a:t>　村営つり場</a:t>
            </a:r>
            <a:endParaRPr lang="en-US" altLang="ja-JP" sz="2000" dirty="0" smtClean="0">
              <a:solidFill>
                <a:schemeClr val="tx1"/>
              </a:solidFill>
            </a:endParaRPr>
          </a:p>
        </p:txBody>
      </p:sp>
      <p:sp>
        <p:nvSpPr>
          <p:cNvPr id="8" name="角丸四角形 7"/>
          <p:cNvSpPr/>
          <p:nvPr/>
        </p:nvSpPr>
        <p:spPr>
          <a:xfrm>
            <a:off x="4139952" y="3501008"/>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②</a:t>
            </a:r>
            <a:endParaRPr kumimoji="1" lang="ja-JP" altLang="en-US"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9094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まとめ</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テキスト ボックス 3"/>
          <p:cNvSpPr txBox="1"/>
          <p:nvPr/>
        </p:nvSpPr>
        <p:spPr>
          <a:xfrm>
            <a:off x="323528" y="908720"/>
            <a:ext cx="8568952" cy="7478970"/>
          </a:xfrm>
          <a:prstGeom prst="rect">
            <a:avLst/>
          </a:prstGeom>
          <a:noFill/>
        </p:spPr>
        <p:txBody>
          <a:bodyPr wrap="square" rtlCol="0">
            <a:spAutoFit/>
          </a:bodyPr>
          <a:lstStyle/>
          <a:p>
            <a:r>
              <a:rPr kumimoji="1" lang="ja-JP" altLang="en-US" sz="3200" dirty="0" smtClean="0"/>
              <a:t>　今回丹波山村の商業施設について調べたことで丹波には</a:t>
            </a:r>
            <a:r>
              <a:rPr kumimoji="1" lang="ja-JP" altLang="en-US" sz="3200" dirty="0" smtClean="0">
                <a:solidFill>
                  <a:srgbClr val="FF0000"/>
                </a:solidFill>
              </a:rPr>
              <a:t>土地を活用した観光</a:t>
            </a:r>
            <a:r>
              <a:rPr kumimoji="1" lang="ja-JP" altLang="en-US" sz="3200" dirty="0" smtClean="0"/>
              <a:t>が大切だと感じた。丹波には</a:t>
            </a:r>
            <a:r>
              <a:rPr kumimoji="1" lang="ja-JP" altLang="en-US" sz="3200" dirty="0" smtClean="0">
                <a:solidFill>
                  <a:srgbClr val="00B050"/>
                </a:solidFill>
              </a:rPr>
              <a:t>きれいな川</a:t>
            </a:r>
            <a:r>
              <a:rPr kumimoji="1" lang="ja-JP" altLang="en-US" sz="3200" dirty="0" smtClean="0"/>
              <a:t>や</a:t>
            </a:r>
            <a:r>
              <a:rPr kumimoji="1" lang="ja-JP" altLang="en-US" sz="3200" dirty="0" smtClean="0">
                <a:solidFill>
                  <a:srgbClr val="00B050"/>
                </a:solidFill>
              </a:rPr>
              <a:t>自然豊かな山</a:t>
            </a:r>
            <a:r>
              <a:rPr kumimoji="1" lang="ja-JP" altLang="en-US" sz="3200" dirty="0" smtClean="0"/>
              <a:t>がある。そのような土地の特徴を活用した観光ができれば丹波山村の商業は</a:t>
            </a:r>
            <a:r>
              <a:rPr kumimoji="1" lang="ja-JP" altLang="en-US" sz="3200" dirty="0" smtClean="0">
                <a:solidFill>
                  <a:srgbClr val="FF0000"/>
                </a:solidFill>
              </a:rPr>
              <a:t>発展</a:t>
            </a:r>
            <a:r>
              <a:rPr kumimoji="1" lang="ja-JP" altLang="en-US" sz="3200" dirty="0" smtClean="0"/>
              <a:t>していくと思う。</a:t>
            </a:r>
            <a:endParaRPr kumimoji="1" lang="en-US" altLang="ja-JP" sz="3200" dirty="0" smtClean="0"/>
          </a:p>
          <a:p>
            <a:endParaRPr lang="en-US" altLang="ja-JP" sz="3200" dirty="0" smtClean="0"/>
          </a:p>
          <a:p>
            <a:endParaRPr kumimoji="1" lang="en-US" altLang="ja-JP" sz="3200" dirty="0" smtClean="0"/>
          </a:p>
          <a:p>
            <a:r>
              <a:rPr lang="ja-JP" altLang="en-US" sz="3200" dirty="0" smtClean="0"/>
              <a:t>　</a:t>
            </a:r>
            <a:r>
              <a:rPr kumimoji="1" lang="ja-JP" altLang="en-US" sz="3200" dirty="0" smtClean="0"/>
              <a:t>私</a:t>
            </a:r>
            <a:r>
              <a:rPr kumimoji="1" lang="ja-JP" altLang="en-US" sz="3200" dirty="0" smtClean="0"/>
              <a:t>は今回の活動を通して丹波山村には</a:t>
            </a:r>
            <a:r>
              <a:rPr kumimoji="1" lang="ja-JP" altLang="en-US" sz="3200" dirty="0" err="1" smtClean="0"/>
              <a:t>たくさんの</a:t>
            </a:r>
            <a:r>
              <a:rPr kumimoji="1" lang="ja-JP" altLang="en-US" sz="3200" dirty="0" smtClean="0"/>
              <a:t>よいところがあると再確認することができた</a:t>
            </a:r>
            <a:r>
              <a:rPr kumimoji="1" lang="ja-JP" altLang="en-US" sz="3200" dirty="0" smtClean="0"/>
              <a:t>。</a:t>
            </a:r>
            <a:r>
              <a:rPr kumimoji="1" lang="ja-JP" altLang="en-US" sz="3200" smtClean="0"/>
              <a:t>来年はまとめ</a:t>
            </a:r>
            <a:r>
              <a:rPr kumimoji="1" lang="ja-JP" altLang="en-US" sz="3200" dirty="0" smtClean="0"/>
              <a:t>として</a:t>
            </a:r>
            <a:r>
              <a:rPr kumimoji="1" lang="ja-JP" altLang="en-US" sz="3200" dirty="0" smtClean="0">
                <a:solidFill>
                  <a:srgbClr val="FF0000"/>
                </a:solidFill>
              </a:rPr>
              <a:t>丹波山村の地図</a:t>
            </a:r>
            <a:r>
              <a:rPr kumimoji="1" lang="ja-JP" altLang="en-US" sz="3200" dirty="0" smtClean="0"/>
              <a:t>をつくりたいと思う。</a:t>
            </a:r>
            <a:endParaRPr kumimoji="1" lang="en-US" altLang="ja-JP" sz="3200" dirty="0" smtClean="0"/>
          </a:p>
          <a:p>
            <a:endParaRPr lang="en-US" altLang="ja-JP" sz="3200" dirty="0" smtClean="0"/>
          </a:p>
          <a:p>
            <a:r>
              <a:rPr lang="ja-JP" altLang="en-US" sz="3200" dirty="0" smtClean="0"/>
              <a:t>　</a:t>
            </a:r>
            <a:endParaRPr lang="en-US" altLang="ja-JP" sz="3200" dirty="0" smtClean="0"/>
          </a:p>
          <a:p>
            <a:endParaRPr kumimoji="1" lang="en-US" altLang="ja-JP" sz="3200" dirty="0" smtClean="0"/>
          </a:p>
          <a:p>
            <a:r>
              <a:rPr lang="ja-JP" altLang="en-US" sz="3200" dirty="0" smtClean="0"/>
              <a:t>　</a:t>
            </a:r>
            <a:endParaRPr kumimoji="1" lang="en-US" altLang="ja-JP" sz="3200" dirty="0" smtClean="0"/>
          </a:p>
        </p:txBody>
      </p:sp>
      <p:sp>
        <p:nvSpPr>
          <p:cNvPr id="5" name="正方形/長方形 4"/>
          <p:cNvSpPr/>
          <p:nvPr/>
        </p:nvSpPr>
        <p:spPr>
          <a:xfrm>
            <a:off x="0" y="3429000"/>
            <a:ext cx="15760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感想</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260648"/>
            <a:ext cx="4680520"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村営つり場</a:t>
            </a:r>
            <a:r>
              <a:rPr kumimoji="1" lang="en-US" altLang="ja-JP" sz="2400" dirty="0" smtClean="0">
                <a:solidFill>
                  <a:schemeClr val="tx1"/>
                </a:solidFill>
              </a:rPr>
              <a:t>】</a:t>
            </a:r>
          </a:p>
          <a:p>
            <a:r>
              <a:rPr lang="ja-JP" altLang="en-US" sz="2400" dirty="0" smtClean="0">
                <a:solidFill>
                  <a:schemeClr val="tx1"/>
                </a:solidFill>
              </a:rPr>
              <a:t>①　つり場</a:t>
            </a:r>
            <a:endParaRPr lang="en-US" altLang="ja-JP" sz="2400" dirty="0" smtClean="0">
              <a:solidFill>
                <a:schemeClr val="tx1"/>
              </a:solidFill>
            </a:endParaRPr>
          </a:p>
          <a:p>
            <a:r>
              <a:rPr lang="ja-JP" altLang="en-US" sz="2400" dirty="0" smtClean="0">
                <a:solidFill>
                  <a:schemeClr val="tx1"/>
                </a:solidFill>
              </a:rPr>
              <a:t>③　家族連れ</a:t>
            </a:r>
            <a:endParaRPr lang="en-US" altLang="ja-JP" sz="2400" dirty="0" smtClean="0">
              <a:solidFill>
                <a:schemeClr val="tx1"/>
              </a:solidFill>
            </a:endParaRPr>
          </a:p>
          <a:p>
            <a:r>
              <a:rPr lang="ja-JP" altLang="en-US" sz="2400" dirty="0" smtClean="0">
                <a:solidFill>
                  <a:schemeClr val="tx1"/>
                </a:solidFill>
              </a:rPr>
              <a:t>④　無料ではらわたを抜いてくれる</a:t>
            </a:r>
            <a:endParaRPr lang="en-US" altLang="ja-JP" sz="2400" dirty="0" smtClean="0">
              <a:solidFill>
                <a:schemeClr val="tx1"/>
              </a:solidFill>
            </a:endParaRPr>
          </a:p>
          <a:p>
            <a:r>
              <a:rPr lang="en-US" altLang="ja-JP" sz="2400" dirty="0" smtClean="0">
                <a:solidFill>
                  <a:schemeClr val="tx1"/>
                </a:solidFill>
              </a:rPr>
              <a:t>     </a:t>
            </a:r>
            <a:r>
              <a:rPr lang="ja-JP" altLang="en-US" sz="2400" dirty="0" smtClean="0">
                <a:solidFill>
                  <a:schemeClr val="tx1"/>
                </a:solidFill>
              </a:rPr>
              <a:t>炭火で塩焼きができる</a:t>
            </a:r>
            <a:endParaRPr lang="en-US" altLang="ja-JP" sz="2400" dirty="0" smtClean="0">
              <a:solidFill>
                <a:schemeClr val="tx1"/>
              </a:solidFill>
            </a:endParaRPr>
          </a:p>
          <a:p>
            <a:r>
              <a:rPr lang="ja-JP" altLang="en-US" sz="2400" dirty="0" smtClean="0">
                <a:solidFill>
                  <a:schemeClr val="tx1"/>
                </a:solidFill>
              </a:rPr>
              <a:t>⑤　リピーターが増えるような</a:t>
            </a:r>
            <a:endParaRPr lang="en-US" altLang="ja-JP" sz="2400" dirty="0" smtClean="0">
              <a:solidFill>
                <a:schemeClr val="tx1"/>
              </a:solidFill>
            </a:endParaRPr>
          </a:p>
          <a:p>
            <a:pPr algn="r"/>
            <a:r>
              <a:rPr lang="ja-JP" altLang="en-US" sz="2400" dirty="0" smtClean="0">
                <a:solidFill>
                  <a:schemeClr val="tx1"/>
                </a:solidFill>
              </a:rPr>
              <a:t>　　　つり場にしたい</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sp>
        <p:nvSpPr>
          <p:cNvPr id="3" name="正方形/長方形 2"/>
          <p:cNvSpPr/>
          <p:nvPr/>
        </p:nvSpPr>
        <p:spPr>
          <a:xfrm>
            <a:off x="5220072" y="548680"/>
            <a:ext cx="3528392"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rPr>
              <a:t>【</a:t>
            </a:r>
            <a:r>
              <a:rPr kumimoji="1" lang="ja-JP" altLang="en-US" sz="2000" dirty="0" smtClean="0">
                <a:solidFill>
                  <a:schemeClr val="tx1"/>
                </a:solidFill>
              </a:rPr>
              <a:t>施設名</a:t>
            </a:r>
            <a:r>
              <a:rPr kumimoji="1" lang="en-US" altLang="ja-JP" sz="2000" dirty="0" smtClean="0">
                <a:solidFill>
                  <a:schemeClr val="tx1"/>
                </a:solidFill>
              </a:rPr>
              <a:t>】</a:t>
            </a:r>
          </a:p>
          <a:p>
            <a:r>
              <a:rPr lang="ja-JP" altLang="en-US" dirty="0" smtClean="0">
                <a:solidFill>
                  <a:schemeClr val="tx1"/>
                </a:solidFill>
              </a:rPr>
              <a:t>①　施設の分類</a:t>
            </a:r>
            <a:endParaRPr lang="en-US" altLang="ja-JP" dirty="0" smtClean="0">
              <a:solidFill>
                <a:schemeClr val="tx1"/>
              </a:solidFill>
            </a:endParaRPr>
          </a:p>
          <a:p>
            <a:r>
              <a:rPr kumimoji="1" lang="ja-JP" altLang="en-US" dirty="0" smtClean="0">
                <a:solidFill>
                  <a:schemeClr val="tx1"/>
                </a:solidFill>
              </a:rPr>
              <a:t>②　収容人数</a:t>
            </a:r>
            <a:endParaRPr kumimoji="1" lang="en-US" altLang="ja-JP" dirty="0" smtClean="0">
              <a:solidFill>
                <a:schemeClr val="tx1"/>
              </a:solidFill>
            </a:endParaRPr>
          </a:p>
          <a:p>
            <a:r>
              <a:rPr lang="ja-JP" altLang="en-US" dirty="0" smtClean="0">
                <a:solidFill>
                  <a:schemeClr val="tx1"/>
                </a:solidFill>
              </a:rPr>
              <a:t>　　　　</a:t>
            </a:r>
            <a:r>
              <a:rPr kumimoji="1" lang="ja-JP" altLang="en-US" dirty="0" smtClean="0">
                <a:solidFill>
                  <a:schemeClr val="tx1"/>
                </a:solidFill>
              </a:rPr>
              <a:t>（出典：丹波山村施設ガイド）</a:t>
            </a:r>
            <a:endParaRPr kumimoji="1" lang="en-US" altLang="ja-JP" dirty="0" smtClean="0">
              <a:solidFill>
                <a:schemeClr val="tx1"/>
              </a:solidFill>
            </a:endParaRPr>
          </a:p>
          <a:p>
            <a:r>
              <a:rPr lang="ja-JP" altLang="en-US" dirty="0" smtClean="0">
                <a:solidFill>
                  <a:schemeClr val="tx1"/>
                </a:solidFill>
              </a:rPr>
              <a:t>③　利用者の特徴　</a:t>
            </a:r>
            <a:endParaRPr lang="en-US" altLang="ja-JP" dirty="0" smtClean="0">
              <a:solidFill>
                <a:schemeClr val="tx1"/>
              </a:solidFill>
            </a:endParaRPr>
          </a:p>
          <a:p>
            <a:r>
              <a:rPr kumimoji="1" lang="ja-JP" altLang="en-US" dirty="0" smtClean="0">
                <a:solidFill>
                  <a:schemeClr val="tx1"/>
                </a:solidFill>
              </a:rPr>
              <a:t>④　おすすめポイント</a:t>
            </a:r>
            <a:endParaRPr kumimoji="1" lang="en-US" altLang="ja-JP" dirty="0" smtClean="0">
              <a:solidFill>
                <a:schemeClr val="tx1"/>
              </a:solidFill>
            </a:endParaRPr>
          </a:p>
          <a:p>
            <a:r>
              <a:rPr lang="ja-JP" altLang="en-US" dirty="0" smtClean="0">
                <a:solidFill>
                  <a:schemeClr val="tx1"/>
                </a:solidFill>
              </a:rPr>
              <a:t>⑤　これからの計画</a:t>
            </a:r>
            <a:endParaRPr kumimoji="1" lang="ja-JP" altLang="en-US" dirty="0">
              <a:solidFill>
                <a:schemeClr val="tx1"/>
              </a:solidFill>
            </a:endParaRPr>
          </a:p>
        </p:txBody>
      </p:sp>
      <p:pic>
        <p:nvPicPr>
          <p:cNvPr id="3074" name="Picture 2" descr="\\192.168.1.250\生徒共有\H29年度作成データ\２年生\総合的な学習の時間\優希\iPad写真\IMG_0184.JPG"/>
          <p:cNvPicPr>
            <a:picLocks noChangeAspect="1" noChangeArrowheads="1"/>
          </p:cNvPicPr>
          <p:nvPr/>
        </p:nvPicPr>
        <p:blipFill>
          <a:blip r:embed="rId2" cstate="print"/>
          <a:srcRect/>
          <a:stretch>
            <a:fillRect/>
          </a:stretch>
        </p:blipFill>
        <p:spPr bwMode="auto">
          <a:xfrm>
            <a:off x="251520" y="3068960"/>
            <a:ext cx="3312368" cy="2484276"/>
          </a:xfrm>
          <a:prstGeom prst="rect">
            <a:avLst/>
          </a:prstGeom>
          <a:noFill/>
        </p:spPr>
      </p:pic>
      <p:pic>
        <p:nvPicPr>
          <p:cNvPr id="3075" name="Picture 3" descr="\\192.168.1.250\生徒共有\H29年度作成データ\２年生\総合的な学習の時間\優希\iPad写真\IMG_0185.JPG"/>
          <p:cNvPicPr>
            <a:picLocks noChangeAspect="1" noChangeArrowheads="1"/>
          </p:cNvPicPr>
          <p:nvPr/>
        </p:nvPicPr>
        <p:blipFill>
          <a:blip r:embed="rId3" cstate="print"/>
          <a:srcRect l="5922" t="5249" r="11171"/>
          <a:stretch>
            <a:fillRect/>
          </a:stretch>
        </p:blipFill>
        <p:spPr bwMode="auto">
          <a:xfrm rot="5400000">
            <a:off x="6490499" y="3166685"/>
            <a:ext cx="2376264" cy="2036798"/>
          </a:xfrm>
          <a:prstGeom prst="rect">
            <a:avLst/>
          </a:prstGeom>
          <a:noFill/>
        </p:spPr>
      </p:pic>
      <p:pic>
        <p:nvPicPr>
          <p:cNvPr id="3076" name="Picture 4" descr="\\192.168.1.250\生徒共有\H29年度作成データ\２年生\総合的な学習の時間\優希\iPad写真\IMG_0187.JPG"/>
          <p:cNvPicPr>
            <a:picLocks noChangeAspect="1" noChangeArrowheads="1"/>
          </p:cNvPicPr>
          <p:nvPr/>
        </p:nvPicPr>
        <p:blipFill>
          <a:blip r:embed="rId4" cstate="print"/>
          <a:srcRect/>
          <a:stretch>
            <a:fillRect/>
          </a:stretch>
        </p:blipFill>
        <p:spPr bwMode="auto">
          <a:xfrm>
            <a:off x="3779912" y="4365104"/>
            <a:ext cx="2687765" cy="20158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2060848"/>
            <a:ext cx="8775054" cy="4536504"/>
          </a:xfrm>
          <a:prstGeom prst="rect">
            <a:avLst/>
          </a:prstGeom>
          <a:noFill/>
          <a:ln w="9525">
            <a:noFill/>
            <a:miter lim="800000"/>
            <a:headEnd/>
            <a:tailEnd/>
          </a:ln>
        </p:spPr>
      </p:pic>
      <p:sp>
        <p:nvSpPr>
          <p:cNvPr id="4" name="正方形/長方形 3"/>
          <p:cNvSpPr/>
          <p:nvPr/>
        </p:nvSpPr>
        <p:spPr>
          <a:xfrm>
            <a:off x="0" y="0"/>
            <a:ext cx="48606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のめこい湯周辺</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角丸四角形 4"/>
          <p:cNvSpPr/>
          <p:nvPr/>
        </p:nvSpPr>
        <p:spPr>
          <a:xfrm>
            <a:off x="3491880" y="3573016"/>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①</a:t>
            </a:r>
            <a:endParaRPr kumimoji="1" lang="ja-JP" altLang="en-US" dirty="0">
              <a:solidFill>
                <a:srgbClr val="00B050"/>
              </a:solidFill>
            </a:endParaRPr>
          </a:p>
        </p:txBody>
      </p:sp>
      <p:sp>
        <p:nvSpPr>
          <p:cNvPr id="6" name="角丸四角形 5"/>
          <p:cNvSpPr/>
          <p:nvPr/>
        </p:nvSpPr>
        <p:spPr>
          <a:xfrm>
            <a:off x="5004048" y="4581128"/>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③</a:t>
            </a:r>
            <a:endParaRPr kumimoji="1" lang="ja-JP" altLang="en-US" dirty="0">
              <a:solidFill>
                <a:srgbClr val="00B050"/>
              </a:solidFill>
            </a:endParaRPr>
          </a:p>
        </p:txBody>
      </p:sp>
      <p:sp>
        <p:nvSpPr>
          <p:cNvPr id="7" name="正方形/長方形 6"/>
          <p:cNvSpPr/>
          <p:nvPr/>
        </p:nvSpPr>
        <p:spPr>
          <a:xfrm>
            <a:off x="5436096" y="260648"/>
            <a:ext cx="3168352"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rPr>
              <a:t>施設紹介</a:t>
            </a:r>
            <a:endParaRPr lang="en-US" altLang="ja-JP" sz="2400" dirty="0" smtClean="0">
              <a:solidFill>
                <a:srgbClr val="FF0000"/>
              </a:solidFill>
            </a:endParaRPr>
          </a:p>
          <a:p>
            <a:r>
              <a:rPr lang="ja-JP" altLang="en-US" sz="2000" dirty="0" smtClean="0">
                <a:solidFill>
                  <a:srgbClr val="00B050"/>
                </a:solidFill>
              </a:rPr>
              <a:t>①</a:t>
            </a:r>
            <a:r>
              <a:rPr lang="ja-JP" altLang="en-US" sz="2000" dirty="0" smtClean="0">
                <a:solidFill>
                  <a:srgbClr val="FF0000"/>
                </a:solidFill>
              </a:rPr>
              <a:t>　</a:t>
            </a:r>
            <a:r>
              <a:rPr lang="ja-JP" altLang="en-US" sz="2000" dirty="0" smtClean="0">
                <a:solidFill>
                  <a:schemeClr val="tx1"/>
                </a:solidFill>
              </a:rPr>
              <a:t>直売所</a:t>
            </a:r>
            <a:endParaRPr lang="en-US" altLang="ja-JP" sz="2000" dirty="0" smtClean="0">
              <a:solidFill>
                <a:schemeClr val="tx1"/>
              </a:solidFill>
            </a:endParaRPr>
          </a:p>
          <a:p>
            <a:r>
              <a:rPr lang="ja-JP" altLang="en-US" sz="2000" dirty="0" smtClean="0">
                <a:solidFill>
                  <a:srgbClr val="00B050"/>
                </a:solidFill>
              </a:rPr>
              <a:t>②</a:t>
            </a:r>
            <a:r>
              <a:rPr lang="ja-JP" altLang="en-US" sz="2000" dirty="0" smtClean="0">
                <a:solidFill>
                  <a:srgbClr val="FF0000"/>
                </a:solidFill>
              </a:rPr>
              <a:t>　</a:t>
            </a:r>
            <a:r>
              <a:rPr lang="ja-JP" altLang="en-US" sz="2000" dirty="0" smtClean="0">
                <a:solidFill>
                  <a:schemeClr val="tx1"/>
                </a:solidFill>
              </a:rPr>
              <a:t>道の駅</a:t>
            </a:r>
            <a:r>
              <a:rPr lang="ja-JP" altLang="en-US" sz="2000" dirty="0" err="1" smtClean="0">
                <a:solidFill>
                  <a:schemeClr val="tx1"/>
                </a:solidFill>
              </a:rPr>
              <a:t>たばやま</a:t>
            </a:r>
            <a:endParaRPr lang="en-US" altLang="ja-JP" sz="2000" dirty="0" smtClean="0">
              <a:solidFill>
                <a:schemeClr val="tx1"/>
              </a:solidFill>
            </a:endParaRPr>
          </a:p>
          <a:p>
            <a:r>
              <a:rPr lang="ja-JP" altLang="en-US" sz="2000" dirty="0" smtClean="0">
                <a:solidFill>
                  <a:srgbClr val="00B050"/>
                </a:solidFill>
              </a:rPr>
              <a:t>③</a:t>
            </a:r>
            <a:r>
              <a:rPr lang="ja-JP" altLang="en-US" sz="2000" dirty="0" smtClean="0">
                <a:solidFill>
                  <a:srgbClr val="FF0000"/>
                </a:solidFill>
              </a:rPr>
              <a:t>　</a:t>
            </a:r>
            <a:r>
              <a:rPr lang="ja-JP" altLang="en-US" sz="2000" dirty="0" smtClean="0">
                <a:solidFill>
                  <a:schemeClr val="tx1"/>
                </a:solidFill>
              </a:rPr>
              <a:t>丹波山温泉</a:t>
            </a:r>
            <a:endParaRPr lang="en-US" altLang="ja-JP" sz="2000" dirty="0" smtClean="0">
              <a:solidFill>
                <a:schemeClr val="tx1"/>
              </a:solidFill>
            </a:endParaRPr>
          </a:p>
          <a:p>
            <a:r>
              <a:rPr lang="ja-JP" altLang="en-US" sz="2000" dirty="0" smtClean="0">
                <a:solidFill>
                  <a:schemeClr val="tx1"/>
                </a:solidFill>
              </a:rPr>
              <a:t>　　 のめこい湯</a:t>
            </a:r>
            <a:r>
              <a:rPr lang="ja-JP" altLang="en-US" sz="2000" dirty="0" smtClean="0">
                <a:solidFill>
                  <a:srgbClr val="FF0000"/>
                </a:solidFill>
              </a:rPr>
              <a:t>　</a:t>
            </a:r>
            <a:endParaRPr lang="en-US" altLang="ja-JP" sz="2000" dirty="0" smtClean="0">
              <a:solidFill>
                <a:srgbClr val="FF0000"/>
              </a:solidFill>
            </a:endParaRPr>
          </a:p>
        </p:txBody>
      </p:sp>
      <p:sp>
        <p:nvSpPr>
          <p:cNvPr id="8" name="正方形/長方形 7"/>
          <p:cNvSpPr/>
          <p:nvPr/>
        </p:nvSpPr>
        <p:spPr>
          <a:xfrm>
            <a:off x="3995935" y="3284984"/>
            <a:ext cx="415499" cy="369332"/>
          </a:xfrm>
          <a:prstGeom prst="rect">
            <a:avLst/>
          </a:prstGeom>
        </p:spPr>
        <p:txBody>
          <a:bodyPr wrap="none">
            <a:spAutoFit/>
          </a:bodyPr>
          <a:lstStyle/>
          <a:p>
            <a:pPr algn="ctr"/>
            <a:r>
              <a:rPr lang="ja-JP" altLang="en-US" dirty="0" smtClean="0">
                <a:solidFill>
                  <a:srgbClr val="00B050"/>
                </a:solidFill>
              </a:rPr>
              <a:t>②</a:t>
            </a:r>
            <a:endParaRPr lang="ja-JP" altLang="en-US"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20" y="332656"/>
            <a:ext cx="4536504"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直売所</a:t>
            </a:r>
            <a:r>
              <a:rPr kumimoji="1" lang="en-US" altLang="ja-JP" sz="2400" dirty="0" smtClean="0">
                <a:solidFill>
                  <a:schemeClr val="tx1"/>
                </a:solidFill>
              </a:rPr>
              <a:t>】</a:t>
            </a:r>
          </a:p>
          <a:p>
            <a:r>
              <a:rPr lang="ja-JP" altLang="en-US" sz="2400" dirty="0" smtClean="0">
                <a:solidFill>
                  <a:schemeClr val="tx1"/>
                </a:solidFill>
              </a:rPr>
              <a:t>①　商店　</a:t>
            </a:r>
            <a:endParaRPr lang="en-US" altLang="ja-JP" sz="2400" dirty="0" smtClean="0">
              <a:solidFill>
                <a:schemeClr val="tx1"/>
              </a:solidFill>
            </a:endParaRPr>
          </a:p>
          <a:p>
            <a:r>
              <a:rPr lang="ja-JP" altLang="en-US" sz="2400" dirty="0" smtClean="0">
                <a:solidFill>
                  <a:schemeClr val="tx1"/>
                </a:solidFill>
              </a:rPr>
              <a:t>③　家族連れ・バイクライダー　</a:t>
            </a:r>
            <a:endParaRPr lang="en-US" altLang="ja-JP" sz="2400" dirty="0" smtClean="0">
              <a:solidFill>
                <a:schemeClr val="tx1"/>
              </a:solidFill>
            </a:endParaRPr>
          </a:p>
          <a:p>
            <a:r>
              <a:rPr lang="ja-JP" altLang="en-US" sz="2400" dirty="0" smtClean="0">
                <a:solidFill>
                  <a:schemeClr val="tx1"/>
                </a:solidFill>
              </a:rPr>
              <a:t>④　わさび・みそ</a:t>
            </a:r>
            <a:endParaRPr lang="en-US" altLang="ja-JP" sz="2400" dirty="0" smtClean="0">
              <a:solidFill>
                <a:schemeClr val="tx1"/>
              </a:solidFill>
            </a:endParaRPr>
          </a:p>
          <a:p>
            <a:r>
              <a:rPr lang="ja-JP" altLang="en-US" sz="2400" dirty="0" smtClean="0">
                <a:solidFill>
                  <a:schemeClr val="tx1"/>
                </a:solidFill>
              </a:rPr>
              <a:t>⑤　お客さんの要望に</a:t>
            </a:r>
            <a:endParaRPr lang="en-US" altLang="ja-JP" sz="2400" dirty="0" smtClean="0">
              <a:solidFill>
                <a:schemeClr val="tx1"/>
              </a:solidFill>
            </a:endParaRPr>
          </a:p>
          <a:p>
            <a:r>
              <a:rPr lang="ja-JP" altLang="en-US" sz="2400" dirty="0" smtClean="0">
                <a:solidFill>
                  <a:schemeClr val="tx1"/>
                </a:solidFill>
              </a:rPr>
              <a:t>　　　　　　　応えられるようにしたい　　　　　</a:t>
            </a:r>
            <a:endParaRPr kumimoji="1" lang="en-US" altLang="ja-JP" sz="2400" dirty="0" smtClean="0">
              <a:solidFill>
                <a:schemeClr val="tx1"/>
              </a:solidFill>
            </a:endParaRPr>
          </a:p>
          <a:p>
            <a:endParaRPr kumimoji="1" lang="ja-JP" altLang="en-US" sz="2800" dirty="0">
              <a:solidFill>
                <a:schemeClr val="tx1"/>
              </a:solidFill>
            </a:endParaRPr>
          </a:p>
        </p:txBody>
      </p:sp>
      <p:sp>
        <p:nvSpPr>
          <p:cNvPr id="5" name="正方形/長方形 4"/>
          <p:cNvSpPr/>
          <p:nvPr/>
        </p:nvSpPr>
        <p:spPr>
          <a:xfrm>
            <a:off x="251520" y="4005064"/>
            <a:ext cx="4536504"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道の駅</a:t>
            </a:r>
            <a:r>
              <a:rPr kumimoji="1" lang="ja-JP" altLang="en-US" sz="2400" dirty="0" err="1" smtClean="0">
                <a:solidFill>
                  <a:schemeClr val="tx1"/>
                </a:solidFill>
              </a:rPr>
              <a:t>たばやま</a:t>
            </a:r>
            <a:r>
              <a:rPr kumimoji="1" lang="en-US" altLang="ja-JP" sz="2400" dirty="0" smtClean="0">
                <a:solidFill>
                  <a:schemeClr val="tx1"/>
                </a:solidFill>
              </a:rPr>
              <a:t>】</a:t>
            </a:r>
          </a:p>
          <a:p>
            <a:r>
              <a:rPr lang="ja-JP" altLang="en-US" sz="2400" dirty="0" smtClean="0">
                <a:solidFill>
                  <a:schemeClr val="tx1"/>
                </a:solidFill>
              </a:rPr>
              <a:t>①　道の駅</a:t>
            </a:r>
            <a:endParaRPr lang="en-US" altLang="ja-JP" sz="2400" dirty="0" smtClean="0">
              <a:solidFill>
                <a:schemeClr val="tx1"/>
              </a:solidFill>
            </a:endParaRPr>
          </a:p>
          <a:p>
            <a:r>
              <a:rPr lang="ja-JP" altLang="en-US" sz="2400" dirty="0" smtClean="0">
                <a:solidFill>
                  <a:schemeClr val="tx1"/>
                </a:solidFill>
              </a:rPr>
              <a:t>②　２０人　　　</a:t>
            </a:r>
            <a:endParaRPr lang="en-US" altLang="ja-JP" sz="2400" dirty="0" smtClean="0">
              <a:solidFill>
                <a:schemeClr val="tx1"/>
              </a:solidFill>
            </a:endParaRPr>
          </a:p>
          <a:p>
            <a:r>
              <a:rPr lang="ja-JP" altLang="en-US" sz="2400" dirty="0" smtClean="0">
                <a:solidFill>
                  <a:schemeClr val="tx1"/>
                </a:solidFill>
              </a:rPr>
              <a:t>③　バイクライダー　</a:t>
            </a:r>
            <a:endParaRPr lang="en-US" altLang="ja-JP" sz="2400" dirty="0" smtClean="0">
              <a:solidFill>
                <a:schemeClr val="tx1"/>
              </a:solidFill>
            </a:endParaRPr>
          </a:p>
          <a:p>
            <a:r>
              <a:rPr lang="ja-JP" altLang="en-US" sz="2400" dirty="0" smtClean="0">
                <a:solidFill>
                  <a:schemeClr val="tx1"/>
                </a:solidFill>
              </a:rPr>
              <a:t>④　鹿そば</a:t>
            </a:r>
            <a:endParaRPr lang="en-US" altLang="ja-JP" sz="2400" dirty="0" smtClean="0">
              <a:solidFill>
                <a:schemeClr val="tx1"/>
              </a:solidFill>
            </a:endParaRPr>
          </a:p>
          <a:p>
            <a:r>
              <a:rPr lang="ja-JP" altLang="en-US" sz="2400" dirty="0" smtClean="0">
                <a:solidFill>
                  <a:schemeClr val="tx1"/>
                </a:solidFill>
              </a:rPr>
              <a:t>     イベント（じゃがいも祭り等）　　　</a:t>
            </a:r>
            <a:endParaRPr lang="en-US" altLang="ja-JP" sz="2400" dirty="0" smtClean="0">
              <a:solidFill>
                <a:schemeClr val="tx1"/>
              </a:solidFill>
            </a:endParaRPr>
          </a:p>
          <a:p>
            <a:r>
              <a:rPr lang="ja-JP" altLang="en-US" sz="2400" dirty="0" smtClean="0">
                <a:solidFill>
                  <a:schemeClr val="tx1"/>
                </a:solidFill>
              </a:rPr>
              <a:t>⑤　冬場のお客さんを増やしたい　</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pic>
        <p:nvPicPr>
          <p:cNvPr id="5122" name="Picture 2" descr="\\192.168.1.250\生徒共有\H29年度作成データ\２年生\総合的な学習の時間\優希\iPad写真\IMG_0229.JPG"/>
          <p:cNvPicPr>
            <a:picLocks noChangeAspect="1" noChangeArrowheads="1"/>
          </p:cNvPicPr>
          <p:nvPr/>
        </p:nvPicPr>
        <p:blipFill>
          <a:blip r:embed="rId2" cstate="print"/>
          <a:srcRect l="6977" t="24806" r="4651" b="31783"/>
          <a:stretch>
            <a:fillRect/>
          </a:stretch>
        </p:blipFill>
        <p:spPr bwMode="auto">
          <a:xfrm>
            <a:off x="5364088" y="3501008"/>
            <a:ext cx="3127205" cy="1152128"/>
          </a:xfrm>
          <a:prstGeom prst="rect">
            <a:avLst/>
          </a:prstGeom>
          <a:noFill/>
        </p:spPr>
      </p:pic>
      <p:pic>
        <p:nvPicPr>
          <p:cNvPr id="5123" name="Picture 3" descr="\\192.168.1.250\生徒共有\H29年度作成データ\２年生\総合的な学習の時間\優希\iPad写真\IMG_0225.JPG"/>
          <p:cNvPicPr>
            <a:picLocks noChangeAspect="1" noChangeArrowheads="1"/>
          </p:cNvPicPr>
          <p:nvPr/>
        </p:nvPicPr>
        <p:blipFill>
          <a:blip r:embed="rId3" cstate="print"/>
          <a:srcRect/>
          <a:stretch>
            <a:fillRect/>
          </a:stretch>
        </p:blipFill>
        <p:spPr bwMode="auto">
          <a:xfrm>
            <a:off x="5004048" y="4725144"/>
            <a:ext cx="2689314" cy="2016986"/>
          </a:xfrm>
          <a:prstGeom prst="rect">
            <a:avLst/>
          </a:prstGeom>
          <a:noFill/>
        </p:spPr>
      </p:pic>
      <p:pic>
        <p:nvPicPr>
          <p:cNvPr id="5124" name="Picture 4" descr="\\192.168.1.250\生徒共有\H29年度作成データ\２年生\総合的な学習の時間\優希\iPad写真\IMG_0244.JPG"/>
          <p:cNvPicPr>
            <a:picLocks noChangeAspect="1" noChangeArrowheads="1"/>
          </p:cNvPicPr>
          <p:nvPr/>
        </p:nvPicPr>
        <p:blipFill>
          <a:blip r:embed="rId4" cstate="print"/>
          <a:srcRect l="5173" t="6898" r="4292" b="27572"/>
          <a:stretch>
            <a:fillRect/>
          </a:stretch>
        </p:blipFill>
        <p:spPr bwMode="auto">
          <a:xfrm>
            <a:off x="4860032" y="116632"/>
            <a:ext cx="2880320" cy="1563602"/>
          </a:xfrm>
          <a:prstGeom prst="rect">
            <a:avLst/>
          </a:prstGeom>
          <a:noFill/>
        </p:spPr>
      </p:pic>
      <p:pic>
        <p:nvPicPr>
          <p:cNvPr id="5125" name="Picture 5" descr="\\192.168.1.250\生徒共有\H29年度作成データ\２年生\総合的な学習の時間\優希\iPad写真\IMG_0234.JPG"/>
          <p:cNvPicPr>
            <a:picLocks noChangeAspect="1" noChangeArrowheads="1"/>
          </p:cNvPicPr>
          <p:nvPr/>
        </p:nvPicPr>
        <p:blipFill>
          <a:blip r:embed="rId5" cstate="print"/>
          <a:srcRect/>
          <a:stretch>
            <a:fillRect/>
          </a:stretch>
        </p:blipFill>
        <p:spPr bwMode="auto">
          <a:xfrm>
            <a:off x="6300192" y="1700808"/>
            <a:ext cx="2304256" cy="17281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332656"/>
            <a:ext cx="4824536" cy="374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丹波山温泉のめこい湯</a:t>
            </a:r>
            <a:r>
              <a:rPr kumimoji="1" lang="en-US" altLang="ja-JP" sz="2400" dirty="0" smtClean="0">
                <a:solidFill>
                  <a:schemeClr val="tx1"/>
                </a:solidFill>
              </a:rPr>
              <a:t>】</a:t>
            </a:r>
          </a:p>
          <a:p>
            <a:r>
              <a:rPr lang="ja-JP" altLang="en-US" sz="2400" dirty="0" smtClean="0">
                <a:solidFill>
                  <a:schemeClr val="tx1"/>
                </a:solidFill>
              </a:rPr>
              <a:t>①　温泉　　</a:t>
            </a:r>
            <a:endParaRPr lang="en-US" altLang="ja-JP" sz="2400" dirty="0" smtClean="0">
              <a:solidFill>
                <a:schemeClr val="tx1"/>
              </a:solidFill>
            </a:endParaRPr>
          </a:p>
          <a:p>
            <a:r>
              <a:rPr lang="ja-JP" altLang="en-US" sz="2400" dirty="0" smtClean="0">
                <a:solidFill>
                  <a:schemeClr val="tx1"/>
                </a:solidFill>
              </a:rPr>
              <a:t>③　平日→年配の方</a:t>
            </a:r>
            <a:endParaRPr lang="en-US" altLang="ja-JP" sz="2400" dirty="0" smtClean="0">
              <a:solidFill>
                <a:schemeClr val="tx1"/>
              </a:solidFill>
            </a:endParaRPr>
          </a:p>
          <a:p>
            <a:r>
              <a:rPr lang="ja-JP" altLang="en-US" sz="2400" dirty="0" smtClean="0">
                <a:solidFill>
                  <a:schemeClr val="tx1"/>
                </a:solidFill>
              </a:rPr>
              <a:t>　　 休日→家族連れ　</a:t>
            </a:r>
            <a:endParaRPr lang="en-US" altLang="ja-JP" sz="2400" dirty="0" smtClean="0">
              <a:solidFill>
                <a:schemeClr val="tx1"/>
              </a:solidFill>
            </a:endParaRPr>
          </a:p>
          <a:p>
            <a:r>
              <a:rPr lang="ja-JP" altLang="en-US" sz="2400" dirty="0" smtClean="0">
                <a:solidFill>
                  <a:schemeClr val="tx1"/>
                </a:solidFill>
              </a:rPr>
              <a:t>④　和風ローマ風の温泉</a:t>
            </a:r>
            <a:endParaRPr lang="en-US" altLang="ja-JP" sz="2400" dirty="0" smtClean="0">
              <a:solidFill>
                <a:schemeClr val="tx1"/>
              </a:solidFill>
            </a:endParaRPr>
          </a:p>
          <a:p>
            <a:r>
              <a:rPr lang="ja-JP" altLang="en-US" sz="2400" dirty="0" smtClean="0">
                <a:solidFill>
                  <a:schemeClr val="tx1"/>
                </a:solidFill>
              </a:rPr>
              <a:t>　　 温泉で買い物食事ができる　</a:t>
            </a:r>
            <a:endParaRPr lang="en-US" altLang="ja-JP" sz="2400" dirty="0" smtClean="0">
              <a:solidFill>
                <a:schemeClr val="tx1"/>
              </a:solidFill>
            </a:endParaRPr>
          </a:p>
          <a:p>
            <a:r>
              <a:rPr lang="ja-JP" altLang="en-US" sz="2400" dirty="0" smtClean="0">
                <a:solidFill>
                  <a:schemeClr val="tx1"/>
                </a:solidFill>
              </a:rPr>
              <a:t>⑤　のめこい湯の存在を発信したい</a:t>
            </a:r>
            <a:endParaRPr lang="en-US" altLang="ja-JP" sz="2400" dirty="0" smtClean="0">
              <a:solidFill>
                <a:schemeClr val="tx1"/>
              </a:solidFill>
            </a:endParaRPr>
          </a:p>
          <a:p>
            <a:r>
              <a:rPr lang="ja-JP" altLang="en-US" sz="2400" dirty="0" smtClean="0">
                <a:solidFill>
                  <a:schemeClr val="tx1"/>
                </a:solidFill>
              </a:rPr>
              <a:t>「食堂」</a:t>
            </a:r>
            <a:endParaRPr lang="en-US" altLang="ja-JP" sz="2400" dirty="0" smtClean="0">
              <a:solidFill>
                <a:schemeClr val="tx1"/>
              </a:solidFill>
            </a:endParaRPr>
          </a:p>
          <a:p>
            <a:r>
              <a:rPr lang="ja-JP" altLang="en-US" sz="2400" dirty="0" smtClean="0">
                <a:solidFill>
                  <a:schemeClr val="tx1"/>
                </a:solidFill>
              </a:rPr>
              <a:t>④　手打ちそば・鹿肉カレー</a:t>
            </a:r>
            <a:endParaRPr lang="en-US" altLang="ja-JP" sz="2400" dirty="0" smtClean="0">
              <a:solidFill>
                <a:schemeClr val="tx1"/>
              </a:solidFill>
            </a:endParaRPr>
          </a:p>
          <a:p>
            <a:r>
              <a:rPr lang="ja-JP" altLang="en-US" sz="2400" dirty="0" smtClean="0">
                <a:solidFill>
                  <a:schemeClr val="tx1"/>
                </a:solidFill>
              </a:rPr>
              <a:t>⑤　１食１食の質をより良くしたい</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pic>
        <p:nvPicPr>
          <p:cNvPr id="4098" name="Picture 2" descr="\\192.168.1.250\生徒共有\H29年度作成データ\２年生\総合的な学習の時間\優希\iPad写真\IMG_0197.JPG"/>
          <p:cNvPicPr>
            <a:picLocks noChangeAspect="1" noChangeArrowheads="1"/>
          </p:cNvPicPr>
          <p:nvPr/>
        </p:nvPicPr>
        <p:blipFill>
          <a:blip r:embed="rId2" cstate="print"/>
          <a:srcRect/>
          <a:stretch>
            <a:fillRect/>
          </a:stretch>
        </p:blipFill>
        <p:spPr bwMode="auto">
          <a:xfrm>
            <a:off x="395536" y="4149080"/>
            <a:ext cx="3432381" cy="2574286"/>
          </a:xfrm>
          <a:prstGeom prst="rect">
            <a:avLst/>
          </a:prstGeom>
          <a:noFill/>
        </p:spPr>
      </p:pic>
      <p:pic>
        <p:nvPicPr>
          <p:cNvPr id="4099" name="Picture 3" descr="\\192.168.1.250\生徒共有\H29年度作成データ\２年生\総合的な学習の時間\優希\iPad写真\IMG_0216.JPG"/>
          <p:cNvPicPr>
            <a:picLocks noChangeAspect="1" noChangeArrowheads="1"/>
          </p:cNvPicPr>
          <p:nvPr/>
        </p:nvPicPr>
        <p:blipFill>
          <a:blip r:embed="rId3" cstate="print"/>
          <a:srcRect/>
          <a:stretch>
            <a:fillRect/>
          </a:stretch>
        </p:blipFill>
        <p:spPr bwMode="auto">
          <a:xfrm>
            <a:off x="5508104" y="1268760"/>
            <a:ext cx="3096344" cy="2322258"/>
          </a:xfrm>
          <a:prstGeom prst="rect">
            <a:avLst/>
          </a:prstGeom>
          <a:noFill/>
        </p:spPr>
      </p:pic>
      <p:pic>
        <p:nvPicPr>
          <p:cNvPr id="4100" name="Picture 4" descr="\\192.168.1.250\生徒共有\H29年度作成データ\２年生\総合的な学習の時間\優希\iPad写真\IMG_0203.JPG"/>
          <p:cNvPicPr>
            <a:picLocks noChangeAspect="1" noChangeArrowheads="1"/>
          </p:cNvPicPr>
          <p:nvPr/>
        </p:nvPicPr>
        <p:blipFill>
          <a:blip r:embed="rId4" cstate="print"/>
          <a:srcRect/>
          <a:stretch>
            <a:fillRect/>
          </a:stretch>
        </p:blipFill>
        <p:spPr bwMode="auto">
          <a:xfrm>
            <a:off x="4860032" y="4149080"/>
            <a:ext cx="3371866" cy="2528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484784"/>
            <a:ext cx="8838729" cy="5040560"/>
          </a:xfrm>
          <a:prstGeom prst="rect">
            <a:avLst/>
          </a:prstGeom>
          <a:noFill/>
          <a:ln w="9525">
            <a:noFill/>
            <a:miter lim="800000"/>
            <a:headEnd/>
            <a:tailEnd/>
          </a:ln>
        </p:spPr>
      </p:pic>
      <p:sp>
        <p:nvSpPr>
          <p:cNvPr id="3" name="正方形/長方形 2"/>
          <p:cNvSpPr/>
          <p:nvPr/>
        </p:nvSpPr>
        <p:spPr>
          <a:xfrm>
            <a:off x="0" y="0"/>
            <a:ext cx="265970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役場周辺</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正方形/長方形 5"/>
          <p:cNvSpPr/>
          <p:nvPr/>
        </p:nvSpPr>
        <p:spPr>
          <a:xfrm>
            <a:off x="5436096" y="3429000"/>
            <a:ext cx="288032"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役場</a:t>
            </a:r>
            <a:endParaRPr kumimoji="1" lang="ja-JP" altLang="en-US" sz="1600" dirty="0">
              <a:solidFill>
                <a:schemeClr val="tx1"/>
              </a:solidFill>
            </a:endParaRPr>
          </a:p>
        </p:txBody>
      </p:sp>
      <p:sp>
        <p:nvSpPr>
          <p:cNvPr id="7" name="角丸四角形 6"/>
          <p:cNvSpPr/>
          <p:nvPr/>
        </p:nvSpPr>
        <p:spPr>
          <a:xfrm>
            <a:off x="1907704" y="1628800"/>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①</a:t>
            </a:r>
            <a:endParaRPr kumimoji="1" lang="ja-JP" altLang="en-US" dirty="0">
              <a:solidFill>
                <a:schemeClr val="tx1"/>
              </a:solidFill>
            </a:endParaRPr>
          </a:p>
        </p:txBody>
      </p:sp>
      <p:sp>
        <p:nvSpPr>
          <p:cNvPr id="8" name="角丸四角形 7"/>
          <p:cNvSpPr/>
          <p:nvPr/>
        </p:nvSpPr>
        <p:spPr>
          <a:xfrm>
            <a:off x="1115616" y="1628800"/>
            <a:ext cx="36004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②</a:t>
            </a:r>
            <a:endParaRPr kumimoji="1" lang="ja-JP" altLang="en-US" dirty="0">
              <a:solidFill>
                <a:schemeClr val="tx1"/>
              </a:solidFill>
            </a:endParaRPr>
          </a:p>
        </p:txBody>
      </p:sp>
      <p:sp>
        <p:nvSpPr>
          <p:cNvPr id="9" name="正方形/長方形 8"/>
          <p:cNvSpPr/>
          <p:nvPr/>
        </p:nvSpPr>
        <p:spPr>
          <a:xfrm>
            <a:off x="5364088" y="188640"/>
            <a:ext cx="3024336"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rPr>
              <a:t>施設紹介</a:t>
            </a:r>
            <a:endParaRPr lang="en-US" altLang="ja-JP" sz="2400" dirty="0" smtClean="0">
              <a:solidFill>
                <a:srgbClr val="FF0000"/>
              </a:solidFill>
            </a:endParaRPr>
          </a:p>
          <a:p>
            <a:r>
              <a:rPr lang="ja-JP" altLang="en-US" sz="2000" dirty="0" smtClean="0">
                <a:solidFill>
                  <a:schemeClr val="tx1"/>
                </a:solidFill>
              </a:rPr>
              <a:t>①　かどや旅館</a:t>
            </a:r>
            <a:endParaRPr lang="en-US" altLang="ja-JP" sz="2000" dirty="0" smtClean="0">
              <a:solidFill>
                <a:schemeClr val="tx1"/>
              </a:solidFill>
            </a:endParaRPr>
          </a:p>
          <a:p>
            <a:r>
              <a:rPr kumimoji="1" lang="ja-JP" altLang="en-US" sz="2000" dirty="0" smtClean="0">
                <a:solidFill>
                  <a:schemeClr val="tx1"/>
                </a:solidFill>
              </a:rPr>
              <a:t>②　たちばな</a:t>
            </a:r>
            <a:endParaRPr kumimoji="1" lang="en-US" altLang="ja-JP" sz="2000" dirty="0" smtClean="0">
              <a:solidFill>
                <a:schemeClr val="tx1"/>
              </a:solidFill>
            </a:endParaRPr>
          </a:p>
          <a:p>
            <a:r>
              <a:rPr lang="ja-JP" altLang="en-US" sz="2000" dirty="0" smtClean="0">
                <a:solidFill>
                  <a:srgbClr val="00B050"/>
                </a:solidFill>
              </a:rPr>
              <a:t>③　グリーンリバー</a:t>
            </a:r>
            <a:endParaRPr lang="en-US" altLang="ja-JP" sz="2000" dirty="0" smtClean="0">
              <a:solidFill>
                <a:srgbClr val="00B050"/>
              </a:solidFill>
            </a:endParaRPr>
          </a:p>
          <a:p>
            <a:r>
              <a:rPr lang="ja-JP" altLang="en-US" sz="2000" dirty="0" smtClean="0">
                <a:solidFill>
                  <a:srgbClr val="00B050"/>
                </a:solidFill>
              </a:rPr>
              <a:t>　　かめやバンガロー</a:t>
            </a:r>
            <a:endParaRPr kumimoji="1" lang="en-US" altLang="ja-JP" sz="2000" dirty="0" smtClean="0">
              <a:solidFill>
                <a:srgbClr val="00B050"/>
              </a:solidFill>
            </a:endParaRPr>
          </a:p>
        </p:txBody>
      </p:sp>
      <p:sp>
        <p:nvSpPr>
          <p:cNvPr id="10" name="角丸四角形 9"/>
          <p:cNvSpPr/>
          <p:nvPr/>
        </p:nvSpPr>
        <p:spPr>
          <a:xfrm>
            <a:off x="2411760" y="5013176"/>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③</a:t>
            </a:r>
            <a:endParaRPr kumimoji="1" lang="ja-JP" altLang="en-US"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260648"/>
            <a:ext cx="460851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400" dirty="0" smtClean="0">
                <a:solidFill>
                  <a:schemeClr val="tx1"/>
                </a:solidFill>
              </a:rPr>
              <a:t>【</a:t>
            </a:r>
            <a:r>
              <a:rPr kumimoji="1" lang="ja-JP" altLang="en-US" sz="2400" dirty="0" smtClean="0">
                <a:solidFill>
                  <a:schemeClr val="tx1"/>
                </a:solidFill>
              </a:rPr>
              <a:t>グリーンリバーかめやバンガロー</a:t>
            </a:r>
            <a:r>
              <a:rPr kumimoji="1" lang="en-US" altLang="ja-JP" sz="2400" dirty="0" smtClean="0">
                <a:solidFill>
                  <a:schemeClr val="tx1"/>
                </a:solidFill>
              </a:rPr>
              <a:t>】</a:t>
            </a:r>
          </a:p>
          <a:p>
            <a:r>
              <a:rPr lang="ja-JP" altLang="en-US" sz="2400" dirty="0" smtClean="0">
                <a:solidFill>
                  <a:schemeClr val="tx1"/>
                </a:solidFill>
              </a:rPr>
              <a:t>①　キャンプ場</a:t>
            </a:r>
            <a:endParaRPr lang="en-US" altLang="ja-JP" sz="2400" dirty="0" smtClean="0">
              <a:solidFill>
                <a:schemeClr val="tx1"/>
              </a:solidFill>
            </a:endParaRPr>
          </a:p>
          <a:p>
            <a:r>
              <a:rPr lang="ja-JP" altLang="en-US" sz="2400" dirty="0" smtClean="0">
                <a:solidFill>
                  <a:schemeClr val="tx1"/>
                </a:solidFill>
              </a:rPr>
              <a:t>②　３０人（８部屋）　　</a:t>
            </a:r>
            <a:endParaRPr lang="en-US" altLang="ja-JP" sz="2400" dirty="0" smtClean="0">
              <a:solidFill>
                <a:schemeClr val="tx1"/>
              </a:solidFill>
            </a:endParaRPr>
          </a:p>
          <a:p>
            <a:r>
              <a:rPr lang="ja-JP" altLang="en-US" sz="2400" dirty="0" smtClean="0">
                <a:solidFill>
                  <a:schemeClr val="tx1"/>
                </a:solidFill>
              </a:rPr>
              <a:t>③　家族連れ・サラリーマン</a:t>
            </a:r>
            <a:endParaRPr lang="en-US" altLang="ja-JP" sz="2400" dirty="0" smtClean="0">
              <a:solidFill>
                <a:schemeClr val="tx1"/>
              </a:solidFill>
            </a:endParaRPr>
          </a:p>
          <a:p>
            <a:r>
              <a:rPr lang="ja-JP" altLang="en-US" sz="2400" dirty="0" smtClean="0">
                <a:solidFill>
                  <a:schemeClr val="tx1"/>
                </a:solidFill>
              </a:rPr>
              <a:t>④　いろりの部屋（魚が焼ける）</a:t>
            </a:r>
            <a:endParaRPr lang="en-US" altLang="ja-JP" sz="2400" dirty="0" smtClean="0">
              <a:solidFill>
                <a:schemeClr val="tx1"/>
              </a:solidFill>
            </a:endParaRPr>
          </a:p>
          <a:p>
            <a:r>
              <a:rPr lang="en-US" altLang="ja-JP" sz="2400" dirty="0" smtClean="0">
                <a:solidFill>
                  <a:schemeClr val="tx1"/>
                </a:solidFill>
              </a:rPr>
              <a:t>     </a:t>
            </a:r>
            <a:r>
              <a:rPr lang="ja-JP" altLang="en-US" sz="2400" dirty="0" smtClean="0">
                <a:solidFill>
                  <a:schemeClr val="tx1"/>
                </a:solidFill>
              </a:rPr>
              <a:t>ピザ作りができる</a:t>
            </a:r>
            <a:endParaRPr lang="en-US" altLang="ja-JP" sz="2400" dirty="0" smtClean="0">
              <a:solidFill>
                <a:schemeClr val="tx1"/>
              </a:solidFill>
            </a:endParaRPr>
          </a:p>
          <a:p>
            <a:r>
              <a:rPr lang="ja-JP" altLang="en-US" sz="2400" dirty="0" smtClean="0">
                <a:solidFill>
                  <a:schemeClr val="tx1"/>
                </a:solidFill>
              </a:rPr>
              <a:t>⑤　特になし</a:t>
            </a:r>
            <a:endParaRPr lang="en-US" altLang="ja-JP" sz="2400" dirty="0" smtClean="0">
              <a:solidFill>
                <a:schemeClr val="tx1"/>
              </a:solidFill>
            </a:endParaRPr>
          </a:p>
          <a:p>
            <a:r>
              <a:rPr lang="ja-JP" altLang="en-US" sz="2400" dirty="0" smtClean="0">
                <a:solidFill>
                  <a:schemeClr val="tx1"/>
                </a:solidFill>
              </a:rPr>
              <a:t>　　　　　　　　</a:t>
            </a:r>
            <a:endParaRPr kumimoji="1" lang="en-US" altLang="ja-JP" sz="2400" dirty="0" smtClean="0">
              <a:solidFill>
                <a:schemeClr val="tx1"/>
              </a:solidFill>
            </a:endParaRPr>
          </a:p>
          <a:p>
            <a:endParaRPr kumimoji="1" lang="ja-JP" altLang="en-US" sz="2800" dirty="0">
              <a:solidFill>
                <a:schemeClr val="tx1"/>
              </a:solidFill>
            </a:endParaRPr>
          </a:p>
        </p:txBody>
      </p:sp>
      <p:pic>
        <p:nvPicPr>
          <p:cNvPr id="6146" name="Picture 2" descr="\\192.168.1.250\生徒共有\H29年度作成データ\２年生\総合的な学習の時間\優希\iPad写真\IMG_0291.JPG"/>
          <p:cNvPicPr>
            <a:picLocks noChangeAspect="1" noChangeArrowheads="1"/>
          </p:cNvPicPr>
          <p:nvPr/>
        </p:nvPicPr>
        <p:blipFill>
          <a:blip r:embed="rId2" cstate="print"/>
          <a:srcRect/>
          <a:stretch>
            <a:fillRect/>
          </a:stretch>
        </p:blipFill>
        <p:spPr bwMode="auto">
          <a:xfrm>
            <a:off x="5148064" y="404664"/>
            <a:ext cx="3455851" cy="2591888"/>
          </a:xfrm>
          <a:prstGeom prst="rect">
            <a:avLst/>
          </a:prstGeom>
          <a:noFill/>
        </p:spPr>
      </p:pic>
      <p:pic>
        <p:nvPicPr>
          <p:cNvPr id="6147" name="Picture 3" descr="\\192.168.1.250\生徒共有\H29年度作成データ\２年生\総合的な学習の時間\優希\iPad写真\IMG_0294.JPG"/>
          <p:cNvPicPr>
            <a:picLocks noChangeAspect="1" noChangeArrowheads="1"/>
          </p:cNvPicPr>
          <p:nvPr/>
        </p:nvPicPr>
        <p:blipFill>
          <a:blip r:embed="rId3" cstate="print"/>
          <a:srcRect/>
          <a:stretch>
            <a:fillRect/>
          </a:stretch>
        </p:blipFill>
        <p:spPr bwMode="auto">
          <a:xfrm>
            <a:off x="755576" y="2996952"/>
            <a:ext cx="3456384" cy="2592288"/>
          </a:xfrm>
          <a:prstGeom prst="rect">
            <a:avLst/>
          </a:prstGeom>
          <a:noFill/>
        </p:spPr>
      </p:pic>
      <p:pic>
        <p:nvPicPr>
          <p:cNvPr id="6148" name="Picture 4" descr="\\192.168.1.250\生徒共有\H29年度作成データ\２年生\総合的な学習の時間\優希\iPad写真\IMG_0280.JPG"/>
          <p:cNvPicPr>
            <a:picLocks noChangeAspect="1" noChangeArrowheads="1"/>
          </p:cNvPicPr>
          <p:nvPr/>
        </p:nvPicPr>
        <p:blipFill>
          <a:blip r:embed="rId4" cstate="print"/>
          <a:srcRect/>
          <a:stretch>
            <a:fillRect/>
          </a:stretch>
        </p:blipFill>
        <p:spPr bwMode="auto">
          <a:xfrm rot="5400000">
            <a:off x="4767021" y="3738035"/>
            <a:ext cx="3048338" cy="22862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rot="16200000">
            <a:off x="1620460" y="8341"/>
            <a:ext cx="5040000" cy="8280919"/>
          </a:xfrm>
          <a:prstGeom prst="rect">
            <a:avLst/>
          </a:prstGeom>
          <a:noFill/>
          <a:ln w="9525">
            <a:noFill/>
            <a:miter lim="800000"/>
            <a:headEnd/>
            <a:tailEnd/>
          </a:ln>
        </p:spPr>
      </p:pic>
      <p:sp>
        <p:nvSpPr>
          <p:cNvPr id="3" name="正方形/長方形 2"/>
          <p:cNvSpPr/>
          <p:nvPr/>
        </p:nvSpPr>
        <p:spPr>
          <a:xfrm>
            <a:off x="0" y="0"/>
            <a:ext cx="142218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奥秋</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正方形/長方形 3"/>
          <p:cNvSpPr/>
          <p:nvPr/>
        </p:nvSpPr>
        <p:spPr>
          <a:xfrm>
            <a:off x="7380312" y="4725144"/>
            <a:ext cx="1224136"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丹波中学校</a:t>
            </a:r>
            <a:endParaRPr kumimoji="1" lang="ja-JP" altLang="en-US" sz="1600" dirty="0">
              <a:solidFill>
                <a:schemeClr val="tx1"/>
              </a:solidFill>
            </a:endParaRPr>
          </a:p>
        </p:txBody>
      </p:sp>
      <p:sp>
        <p:nvSpPr>
          <p:cNvPr id="6" name="角丸四角形 5"/>
          <p:cNvSpPr/>
          <p:nvPr/>
        </p:nvSpPr>
        <p:spPr>
          <a:xfrm>
            <a:off x="5148064" y="6165304"/>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①</a:t>
            </a:r>
            <a:endParaRPr kumimoji="1" lang="ja-JP" altLang="en-US" dirty="0">
              <a:solidFill>
                <a:srgbClr val="00B050"/>
              </a:solidFill>
            </a:endParaRPr>
          </a:p>
        </p:txBody>
      </p:sp>
      <p:sp>
        <p:nvSpPr>
          <p:cNvPr id="7" name="角丸四角形 6"/>
          <p:cNvSpPr/>
          <p:nvPr/>
        </p:nvSpPr>
        <p:spPr>
          <a:xfrm>
            <a:off x="4788024" y="6021288"/>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②</a:t>
            </a:r>
            <a:endParaRPr kumimoji="1" lang="ja-JP" altLang="en-US" dirty="0">
              <a:solidFill>
                <a:srgbClr val="00B050"/>
              </a:solidFill>
            </a:endParaRPr>
          </a:p>
        </p:txBody>
      </p:sp>
      <p:sp>
        <p:nvSpPr>
          <p:cNvPr id="9" name="角丸四角形 8"/>
          <p:cNvSpPr/>
          <p:nvPr/>
        </p:nvSpPr>
        <p:spPr>
          <a:xfrm>
            <a:off x="2627784" y="3933056"/>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③</a:t>
            </a:r>
            <a:endParaRPr kumimoji="1" lang="ja-JP" altLang="en-US" dirty="0">
              <a:solidFill>
                <a:srgbClr val="00B050"/>
              </a:solidFill>
            </a:endParaRPr>
          </a:p>
        </p:txBody>
      </p:sp>
      <p:sp>
        <p:nvSpPr>
          <p:cNvPr id="10" name="角丸四角形 9"/>
          <p:cNvSpPr/>
          <p:nvPr/>
        </p:nvSpPr>
        <p:spPr>
          <a:xfrm>
            <a:off x="539552" y="3573016"/>
            <a:ext cx="36004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④</a:t>
            </a:r>
            <a:endParaRPr kumimoji="1" lang="ja-JP" altLang="en-US" dirty="0">
              <a:solidFill>
                <a:srgbClr val="00B050"/>
              </a:solidFill>
            </a:endParaRPr>
          </a:p>
        </p:txBody>
      </p:sp>
      <p:sp>
        <p:nvSpPr>
          <p:cNvPr id="11" name="正方形/長方形 10"/>
          <p:cNvSpPr/>
          <p:nvPr/>
        </p:nvSpPr>
        <p:spPr>
          <a:xfrm>
            <a:off x="4932040" y="116632"/>
            <a:ext cx="3456384"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施設紹介</a:t>
            </a:r>
            <a:endParaRPr lang="en-US" altLang="ja-JP" sz="2400" dirty="0" smtClean="0">
              <a:solidFill>
                <a:srgbClr val="FF0000"/>
              </a:solidFill>
            </a:endParaRPr>
          </a:p>
          <a:p>
            <a:pPr algn="ctr"/>
            <a:r>
              <a:rPr lang="ja-JP" altLang="en-US" sz="2400" dirty="0" smtClean="0">
                <a:solidFill>
                  <a:srgbClr val="00B050"/>
                </a:solidFill>
              </a:rPr>
              <a:t>①　</a:t>
            </a:r>
            <a:r>
              <a:rPr lang="ja-JP" altLang="en-US" sz="2400" dirty="0" smtClean="0">
                <a:solidFill>
                  <a:schemeClr val="tx1"/>
                </a:solidFill>
              </a:rPr>
              <a:t>丹波山荘</a:t>
            </a:r>
            <a:r>
              <a:rPr lang="ja-JP" altLang="en-US" sz="2400" dirty="0" smtClean="0">
                <a:solidFill>
                  <a:srgbClr val="FF0000"/>
                </a:solidFill>
              </a:rPr>
              <a:t>　</a:t>
            </a:r>
            <a:endParaRPr lang="en-US" altLang="ja-JP" sz="2400" dirty="0" smtClean="0">
              <a:solidFill>
                <a:schemeClr val="tx1"/>
              </a:solidFill>
            </a:endParaRPr>
          </a:p>
          <a:p>
            <a:pPr algn="ctr"/>
            <a:r>
              <a:rPr lang="ja-JP" altLang="en-US" sz="2400" dirty="0" smtClean="0">
                <a:solidFill>
                  <a:srgbClr val="00B050"/>
                </a:solidFill>
              </a:rPr>
              <a:t>②　</a:t>
            </a:r>
            <a:r>
              <a:rPr lang="ja-JP" altLang="en-US" sz="2400" dirty="0" smtClean="0">
                <a:solidFill>
                  <a:schemeClr val="tx1"/>
                </a:solidFill>
              </a:rPr>
              <a:t>奥秋キャンプ村</a:t>
            </a:r>
            <a:r>
              <a:rPr lang="ja-JP" altLang="en-US" sz="2400" dirty="0" smtClean="0">
                <a:solidFill>
                  <a:srgbClr val="FF0000"/>
                </a:solidFill>
              </a:rPr>
              <a:t>　</a:t>
            </a:r>
            <a:endParaRPr lang="en-US" altLang="ja-JP" sz="2400" dirty="0" smtClean="0">
              <a:solidFill>
                <a:schemeClr val="tx1"/>
              </a:solidFill>
            </a:endParaRPr>
          </a:p>
          <a:p>
            <a:pPr algn="ctr"/>
            <a:r>
              <a:rPr lang="ja-JP" altLang="en-US" sz="2400" dirty="0" smtClean="0">
                <a:solidFill>
                  <a:srgbClr val="00B050"/>
                </a:solidFill>
              </a:rPr>
              <a:t>③　</a:t>
            </a:r>
            <a:r>
              <a:rPr lang="ja-JP" altLang="en-US" sz="2400" dirty="0" smtClean="0">
                <a:solidFill>
                  <a:schemeClr val="tx1"/>
                </a:solidFill>
              </a:rPr>
              <a:t>木下ファミリー</a:t>
            </a:r>
            <a:endParaRPr lang="en-US" altLang="ja-JP" sz="2400" dirty="0" smtClean="0">
              <a:solidFill>
                <a:schemeClr val="tx1"/>
              </a:solidFill>
            </a:endParaRPr>
          </a:p>
          <a:p>
            <a:pPr algn="ctr"/>
            <a:r>
              <a:rPr lang="ja-JP" altLang="en-US" sz="2400" dirty="0" smtClean="0">
                <a:solidFill>
                  <a:schemeClr val="tx1"/>
                </a:solidFill>
              </a:rPr>
              <a:t>　　　　　キャンプ場</a:t>
            </a:r>
            <a:endParaRPr lang="en-US" altLang="ja-JP" sz="2400" dirty="0" smtClean="0">
              <a:solidFill>
                <a:schemeClr val="tx1"/>
              </a:solidFill>
            </a:endParaRPr>
          </a:p>
          <a:p>
            <a:pPr algn="ctr"/>
            <a:r>
              <a:rPr lang="ja-JP" altLang="en-US" sz="2400" dirty="0" smtClean="0">
                <a:solidFill>
                  <a:srgbClr val="00B050"/>
                </a:solidFill>
              </a:rPr>
              <a:t>④　</a:t>
            </a:r>
            <a:r>
              <a:rPr lang="ja-JP" altLang="en-US" sz="2400" dirty="0" smtClean="0">
                <a:solidFill>
                  <a:schemeClr val="tx1"/>
                </a:solidFill>
              </a:rPr>
              <a:t>奥秋テント村</a:t>
            </a:r>
            <a:r>
              <a:rPr lang="ja-JP" altLang="en-US" sz="2400" dirty="0" smtClean="0">
                <a:solidFill>
                  <a:srgbClr val="00B050"/>
                </a:solidFill>
              </a:rPr>
              <a:t>　</a:t>
            </a:r>
            <a:r>
              <a:rPr lang="ja-JP" altLang="en-US" sz="2400" dirty="0" smtClean="0">
                <a:solidFill>
                  <a:srgbClr val="FF0000"/>
                </a:solidFill>
              </a:rPr>
              <a:t>　</a:t>
            </a:r>
            <a:endParaRPr lang="en-US" altLang="ja-JP" sz="2400" dirty="0" smtClean="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217</Words>
  <Application>Microsoft Office PowerPoint</Application>
  <PresentationFormat>画面に合わせる (4:3)</PresentationFormat>
  <Paragraphs>225</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スパイス</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student</dc:creator>
  <cp:lastModifiedBy>student</cp:lastModifiedBy>
  <cp:revision>138</cp:revision>
  <dcterms:created xsi:type="dcterms:W3CDTF">2016-10-06T04:35:51Z</dcterms:created>
  <dcterms:modified xsi:type="dcterms:W3CDTF">2017-11-17T07:27:11Z</dcterms:modified>
</cp:coreProperties>
</file>