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20" r:id="rId2"/>
    <p:sldMasterId id="2147484164" r:id="rId3"/>
    <p:sldMasterId id="2147484188" r:id="rId4"/>
    <p:sldMasterId id="2147484212" r:id="rId5"/>
    <p:sldMasterId id="2147484224" r:id="rId6"/>
  </p:sldMasterIdLst>
  <p:notesMasterIdLst>
    <p:notesMasterId r:id="rId15"/>
  </p:notesMasterIdLst>
  <p:handoutMasterIdLst>
    <p:handoutMasterId r:id="rId16"/>
  </p:handoutMasterIdLst>
  <p:sldIdLst>
    <p:sldId id="261" r:id="rId7"/>
    <p:sldId id="258" r:id="rId8"/>
    <p:sldId id="256" r:id="rId9"/>
    <p:sldId id="257" r:id="rId10"/>
    <p:sldId id="259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8A700-9097-442F-96A8-32DE139B652A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136D9-1329-4CF5-B6F4-5BAD9B64D1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03F03-01BC-4D06-BC3F-7FF7DE6B5D11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A3E5-0ECA-4600-9E1F-1E5ABD6CBED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A3E5-0ECA-4600-9E1F-1E5ABD6CBED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A3E5-0ECA-4600-9E1F-1E5ABD6CBE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59A5CB-DBAB-41EF-80C4-3E9676F07A8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615015-80D9-449E-9535-EDF661CCDE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星 5 2"/>
          <p:cNvSpPr/>
          <p:nvPr/>
        </p:nvSpPr>
        <p:spPr>
          <a:xfrm>
            <a:off x="1475656" y="548680"/>
            <a:ext cx="792088" cy="79208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5 8"/>
          <p:cNvSpPr/>
          <p:nvPr/>
        </p:nvSpPr>
        <p:spPr>
          <a:xfrm>
            <a:off x="6300192" y="548680"/>
            <a:ext cx="792088" cy="79208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62068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　　　丹波山村</a:t>
            </a:r>
            <a:r>
              <a:rPr kumimoji="1" lang="ja-JP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の川</a:t>
            </a:r>
            <a:endParaRPr kumimoji="1" lang="ja-JP" alt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475656" y="1412776"/>
            <a:ext cx="5760640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星 4 32"/>
          <p:cNvSpPr/>
          <p:nvPr/>
        </p:nvSpPr>
        <p:spPr>
          <a:xfrm>
            <a:off x="2195736" y="332656"/>
            <a:ext cx="360040" cy="432048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星 4 33"/>
          <p:cNvSpPr/>
          <p:nvPr/>
        </p:nvSpPr>
        <p:spPr>
          <a:xfrm>
            <a:off x="6012160" y="980728"/>
            <a:ext cx="360040" cy="432048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44208" y="16288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１年　</a:t>
            </a:r>
            <a:r>
              <a:rPr lang="en-US" altLang="ja-JP" sz="2000" dirty="0" smtClean="0"/>
              <a:t>H</a:t>
            </a:r>
            <a:r>
              <a:rPr lang="ja-JP" altLang="en-US" sz="2000" dirty="0" smtClean="0"/>
              <a:t>・</a:t>
            </a:r>
            <a:r>
              <a:rPr lang="en-US" altLang="ja-JP" sz="2000" smtClean="0"/>
              <a:t>M</a:t>
            </a:r>
            <a:endParaRPr lang="en-US" altLang="ja-JP" sz="2000" dirty="0" smtClean="0"/>
          </a:p>
        </p:txBody>
      </p:sp>
      <p:sp>
        <p:nvSpPr>
          <p:cNvPr id="37" name="ホームベース 36"/>
          <p:cNvSpPr/>
          <p:nvPr/>
        </p:nvSpPr>
        <p:spPr>
          <a:xfrm>
            <a:off x="539552" y="1988840"/>
            <a:ext cx="3168352" cy="72008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丹波の魅力とは・・・</a:t>
            </a:r>
            <a:endParaRPr kumimoji="1" lang="ja-JP" altLang="en-US" sz="20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691680" y="2492896"/>
            <a:ext cx="432048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kumimoji="1" lang="ja-JP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スマイル 38"/>
          <p:cNvSpPr/>
          <p:nvPr/>
        </p:nvSpPr>
        <p:spPr>
          <a:xfrm>
            <a:off x="5868144" y="1628800"/>
            <a:ext cx="61156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940152" y="2060848"/>
            <a:ext cx="259228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395536" y="2924944"/>
            <a:ext cx="5616624" cy="28803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ja-JP" altLang="en-US" sz="2000" b="1" dirty="0" smtClean="0">
                <a:ln/>
                <a:solidFill>
                  <a:schemeClr val="accent3"/>
                </a:solidFill>
              </a:rPr>
              <a:t>丹波の魅力はたくさんの動物、自然豊かな山々、そして青く澄んだ川、どれもこれも丹波山村の代表的なもの。そのなかで、私はとても身近である丹波川について調べた。</a:t>
            </a:r>
            <a:endParaRPr lang="en-US" altLang="ja-JP" sz="20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8194" name="Picture 2" descr="丹波川 村 に対する画像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1956575" cy="201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対角する 2 つの角を切り取った四角形 1"/>
          <p:cNvSpPr/>
          <p:nvPr/>
        </p:nvSpPr>
        <p:spPr>
          <a:xfrm>
            <a:off x="323528" y="764704"/>
            <a:ext cx="3456384" cy="201622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ja-JP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丹波川の魚</a:t>
            </a:r>
            <a:endParaRPr kumimoji="1" lang="en-US" altLang="ja-JP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4644008" y="764704"/>
            <a:ext cx="4284984" cy="2016224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ヤマメ</a:t>
            </a:r>
            <a:r>
              <a:rPr kumimoji="1"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イワナ　アマゴ　ウグイ　　　　</a:t>
            </a:r>
            <a:endParaRPr kumimoji="1"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アユ　サクラマス　カジカ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計７種類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直線矢印コネクタ 5"/>
          <p:cNvCxnSpPr>
            <a:stCxn id="2" idx="0"/>
            <a:endCxn id="4" idx="1"/>
          </p:cNvCxnSpPr>
          <p:nvPr/>
        </p:nvCxnSpPr>
        <p:spPr>
          <a:xfrm>
            <a:off x="3779912" y="1772816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283968" y="2708920"/>
            <a:ext cx="50405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片側の 2 つの角を切り取った四角形 18"/>
          <p:cNvSpPr/>
          <p:nvPr/>
        </p:nvSpPr>
        <p:spPr>
          <a:xfrm>
            <a:off x="683568" y="3284984"/>
            <a:ext cx="7200800" cy="331236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　</a:t>
            </a:r>
            <a:r>
              <a:rPr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丹波川には・・・</a:t>
            </a:r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r>
              <a:rPr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　　　　天然のサカナと養殖のサカナがいる</a:t>
            </a:r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r>
              <a:rPr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　珍しい点・・・</a:t>
            </a:r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/>
            <a:r>
              <a:rPr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　　　ヤマメとアマゴが同じ場所に住んでいる</a:t>
            </a:r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/>
            <a:r>
              <a:rPr lang="ja-JP" alt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　　　　　　　　　　　　</a:t>
            </a:r>
            <a:endParaRPr lang="en-US" altLang="ja-JP" sz="28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1584176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茶釜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1152128" cy="36004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魚の種類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95536" y="1340768"/>
            <a:ext cx="3816424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ヤマメ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鮎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ハヤ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魚の稚魚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9992" y="692696"/>
            <a:ext cx="44644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ハヤの特徴・・・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　　ハヤは小骨が多い</a:t>
            </a:r>
            <a:r>
              <a:rPr kumimoji="1" lang="ja-JP" altLang="en-US" dirty="0" smtClean="0"/>
              <a:t>ことと、</a:t>
            </a:r>
            <a:endParaRPr kumimoji="1" lang="en-US" altLang="ja-JP" dirty="0" smtClean="0"/>
          </a:p>
          <a:p>
            <a:r>
              <a:rPr lang="ja-JP" altLang="en-US" dirty="0" smtClean="0"/>
              <a:t>　　　</a:t>
            </a:r>
            <a:r>
              <a:rPr kumimoji="1" lang="ja-JP" altLang="en-US" dirty="0" smtClean="0"/>
              <a:t>川魚独特</a:t>
            </a:r>
            <a:r>
              <a:rPr lang="ja-JP" altLang="en-US" dirty="0" smtClean="0"/>
              <a:t>のニオイが特徴。　　</a:t>
            </a:r>
            <a:endParaRPr lang="en-US" altLang="ja-JP" dirty="0" smtClean="0"/>
          </a:p>
          <a:p>
            <a:r>
              <a:rPr lang="ja-JP" altLang="en-US" dirty="0" smtClean="0"/>
              <a:t>　　　　　成魚のいるところは</a:t>
            </a:r>
            <a:endParaRPr lang="en-US" altLang="ja-JP" dirty="0" smtClean="0"/>
          </a:p>
          <a:p>
            <a:r>
              <a:rPr lang="ja-JP" altLang="en-US" dirty="0" smtClean="0"/>
              <a:t>　　　　　　　　稚魚のいるところの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水温が３度以上低い。　　　　　　　　　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395536" y="3429000"/>
            <a:ext cx="3672408" cy="1656184"/>
          </a:xfrm>
          <a:prstGeom prst="roundRect">
            <a:avLst>
              <a:gd name="adj" fmla="val 174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ちなみに・・・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茶釜には人も少なく魚もいるのでおすすめ。</a:t>
            </a:r>
            <a:endParaRPr kumimoji="1" lang="ja-JP" altLang="en-US" dirty="0"/>
          </a:p>
        </p:txBody>
      </p:sp>
      <p:pic>
        <p:nvPicPr>
          <p:cNvPr id="9218" name="Picture 2" descr="ウグイ に対する画像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906611" cy="152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26064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お寺の下</a:t>
            </a:r>
            <a:r>
              <a:rPr lang="ja-JP" altLang="en-US" sz="2000" dirty="0" smtClean="0"/>
              <a:t>の川</a:t>
            </a:r>
            <a:endParaRPr lang="en-US" altLang="ja-JP" sz="20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395536" y="692696"/>
            <a:ext cx="3456384" cy="12241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ja-JP" altLang="en-US" sz="2800" b="1" dirty="0" smtClean="0">
                <a:ln/>
                <a:solidFill>
                  <a:schemeClr val="accent3"/>
                </a:solidFill>
              </a:rPr>
              <a:t>ヤマメ　イワナ　アユ</a:t>
            </a:r>
            <a:endParaRPr lang="en-US" altLang="ja-JP" sz="2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ja-JP" altLang="en-US" sz="2800" b="1" dirty="0" smtClean="0">
                <a:ln/>
                <a:solidFill>
                  <a:schemeClr val="accent3"/>
                </a:solidFill>
              </a:rPr>
              <a:t>　カジカ</a:t>
            </a:r>
            <a:endParaRPr lang="en-US" altLang="ja-JP" sz="2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/>
              </a:solidFill>
            </a:endParaRPr>
          </a:p>
          <a:p>
            <a:pPr algn="ctr"/>
            <a:r>
              <a:rPr lang="ja-JP" altLang="en-US" sz="28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などがいる</a:t>
            </a:r>
            <a:r>
              <a:rPr lang="ja-JP" altLang="en-US" sz="28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。</a:t>
            </a:r>
            <a:endParaRPr lang="en-US" altLang="ja-JP" sz="2800" b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692696"/>
            <a:ext cx="37444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この場所にはたくさんの観光客がおとずれる。夏には川にたくさん入っているので、解禁してすぐに釣るか、９月頃に釣るのがおすすめ</a:t>
            </a:r>
            <a:endParaRPr kumimoji="1" lang="en-US" altLang="ja-JP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\\192.168.1.250\生徒共有\H28年度作成データ\守岡響希\丹波中TIMES\写真\IMG_99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22089"/>
            <a:ext cx="4226665" cy="2135911"/>
          </a:xfrm>
          <a:prstGeom prst="rect">
            <a:avLst/>
          </a:prstGeom>
          <a:noFill/>
        </p:spPr>
      </p:pic>
      <p:sp>
        <p:nvSpPr>
          <p:cNvPr id="9" name="円/楕円 8"/>
          <p:cNvSpPr/>
          <p:nvPr/>
        </p:nvSpPr>
        <p:spPr>
          <a:xfrm>
            <a:off x="179512" y="2204864"/>
            <a:ext cx="3995936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カジカは顔が怖くぬるぬるしていて気持ち悪いですが、塩焼きにしたりあげたりするととてもおいしい。たくさんいるので捕まえてみてください。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539552" y="213285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3968" y="2132856"/>
            <a:ext cx="0" cy="472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4427984" y="2204864"/>
            <a:ext cx="4104456" cy="230403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＜鮎＞の漢字の由来</a:t>
            </a:r>
            <a:endParaRPr lang="en-US" altLang="ja-JP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kumimoji="1" lang="ja-JP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＜鮎＞と言う字は神功皇后が戦を占っていた。と言う説や、</a:t>
            </a:r>
            <a:r>
              <a:rPr lang="ja-JP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アユ</a:t>
            </a:r>
            <a:r>
              <a:rPr kumimoji="1" lang="ja-JP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がなわばりを占めているからなどの説がある。鮎にはえらの後ろに黒い斑点がある。</a:t>
            </a:r>
            <a:endParaRPr kumimoji="1" lang="ja-JP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かじか に対する画像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2520280" cy="1960218"/>
          </a:xfrm>
          <a:prstGeom prst="rect">
            <a:avLst/>
          </a:prstGeom>
          <a:noFill/>
        </p:spPr>
      </p:pic>
      <p:sp>
        <p:nvSpPr>
          <p:cNvPr id="20" name="角丸四角形吹き出し 19"/>
          <p:cNvSpPr/>
          <p:nvPr/>
        </p:nvSpPr>
        <p:spPr>
          <a:xfrm>
            <a:off x="2483768" y="4941168"/>
            <a:ext cx="1728192" cy="720080"/>
          </a:xfrm>
          <a:prstGeom prst="wedgeRoundRectCallout">
            <a:avLst>
              <a:gd name="adj1" fmla="val -52775"/>
              <a:gd name="adj2" fmla="val 742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食べないで～</a:t>
            </a:r>
            <a:endParaRPr kumimoji="1" lang="ja-JP" altLang="en-US" dirty="0"/>
          </a:p>
        </p:txBody>
      </p:sp>
      <p:sp>
        <p:nvSpPr>
          <p:cNvPr id="13" name="減算記号 12"/>
          <p:cNvSpPr/>
          <p:nvPr/>
        </p:nvSpPr>
        <p:spPr>
          <a:xfrm>
            <a:off x="395536" y="548680"/>
            <a:ext cx="1872208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192.168.1.250\生徒共有\H28年度作成データ\守岡響希\丹波中TIMES\写真\IMG_99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5933" t="30472" r="13801" b="27830"/>
          <a:stretch>
            <a:fillRect/>
          </a:stretch>
        </p:blipFill>
        <p:spPr bwMode="auto">
          <a:xfrm>
            <a:off x="63192" y="2276872"/>
            <a:ext cx="9045312" cy="3312368"/>
          </a:xfrm>
          <a:prstGeom prst="rect">
            <a:avLst/>
          </a:prstGeom>
          <a:noFill/>
        </p:spPr>
      </p:pic>
      <p:sp>
        <p:nvSpPr>
          <p:cNvPr id="3" name="円/楕円 2"/>
          <p:cNvSpPr/>
          <p:nvPr/>
        </p:nvSpPr>
        <p:spPr>
          <a:xfrm>
            <a:off x="683568" y="1988840"/>
            <a:ext cx="6552728" cy="40324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250\生徒共有\H28年度作成データ\守岡響希\丹波中TIMES\写真\IMG_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6076" y="3681028"/>
            <a:ext cx="2808311" cy="2880320"/>
          </a:xfrm>
          <a:prstGeom prst="rect">
            <a:avLst/>
          </a:prstGeom>
          <a:noFill/>
        </p:spPr>
      </p:pic>
      <p:sp>
        <p:nvSpPr>
          <p:cNvPr id="7" name="十二角形 6"/>
          <p:cNvSpPr/>
          <p:nvPr/>
        </p:nvSpPr>
        <p:spPr>
          <a:xfrm>
            <a:off x="539552" y="116632"/>
            <a:ext cx="2376264" cy="1296144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三条の湯</a:t>
            </a:r>
            <a:endParaRPr lang="en-US" altLang="ja-JP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572000" y="332656"/>
            <a:ext cx="3744416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主な魚</a:t>
            </a:r>
            <a:endParaRPr kumimoji="1" lang="en-US" altLang="ja-JP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ヤマメ・イワナ</a:t>
            </a:r>
            <a:endParaRPr kumimoji="1" lang="en-US" altLang="ja-JP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043608" y="1628800"/>
            <a:ext cx="6552728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三条の湯には、ヤマメとイワナがいますが、イワナのほうがいっぱいいます。その代わりヤマメはとても大きい。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79512" y="3501008"/>
            <a:ext cx="4464496" cy="31683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　</a:t>
            </a:r>
            <a:endParaRPr lang="en-US" altLang="ja-JP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イワナの特徴</a:t>
            </a:r>
            <a:endParaRPr lang="en-US" altLang="ja-JP" sz="36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ja-JP" altLang="en-US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イワナは肉食で他の魚や水底の小動物も食べる。寿命は６年程度。寒さが厳しい冬には体が黒くなる。このことを「さび」と呼ぶ。イワナは食用にされ渓流釣りの中でとても人気がある</a:t>
            </a:r>
            <a:endParaRPr lang="en-US" altLang="ja-JP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altLang="ja-JP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altLang="ja-JP" b="1" dirty="0" smtClean="0">
              <a:ln w="19050">
                <a:noFill/>
                <a:prstDash val="solid"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kumimoji="1" lang="en-US" altLang="ja-JP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475656" y="188640"/>
            <a:ext cx="5652120" cy="16835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なぜ魚が多く住めるのか</a:t>
            </a:r>
            <a:endParaRPr lang="en-US" altLang="ja-JP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0" y="2420888"/>
          <a:ext cx="9144000" cy="416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648072"/>
                <a:gridCol w="770283"/>
                <a:gridCol w="798794"/>
                <a:gridCol w="798794"/>
                <a:gridCol w="1815439"/>
                <a:gridCol w="3413026"/>
              </a:tblGrid>
              <a:tr h="7840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単位</a:t>
                      </a:r>
                      <a:endParaRPr kumimoji="1" lang="en-US" altLang="ja-JP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最高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最低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平均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水質の程度</a:t>
                      </a:r>
                      <a:endParaRPr kumimoji="1" lang="en-US" altLang="ja-JP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水質項目の意味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水温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℃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18.4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ー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ー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濁度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度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濁りが少ない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濁りの具合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Ｐｈ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err="1" smtClean="0"/>
                        <a:t>ー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7.7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ほぼ中性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</a:t>
                      </a:r>
                      <a:r>
                        <a:rPr kumimoji="1" lang="ja-JP" altLang="en-US" dirty="0" smtClean="0"/>
                        <a:t>に近い・中性、高い・酸性、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低いアルカリ性</a:t>
                      </a:r>
                      <a:endParaRPr kumimoji="1" lang="en-US" altLang="ja-JP" dirty="0" smtClean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伝導率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Ms/m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6.1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5.1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5.7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低い方が汚れが少ない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アンモニア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Mg/l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高いと処理されていない下水が混ざっている可能性がある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総窒素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Mg/l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0.29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0.39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低い方が汚れが少ない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</a:t>
                      </a:r>
                      <a:r>
                        <a:rPr kumimoji="1" lang="ja-JP" altLang="en-US" dirty="0" err="1" smtClean="0"/>
                        <a:t>りん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Mg/l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0.007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低い方が汚れが少ない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0" y="0"/>
            <a:ext cx="3203848" cy="11795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～まとめ～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539552" y="1268760"/>
            <a:ext cx="7992888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丹波山村の川にはたくさんの魅力がある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とてもきれいな川。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私たちや観光客が入ったり遊んだりすることのできる川。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そしてたくさんの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生き物が住むことのできる川、水。</a:t>
            </a:r>
            <a:endParaRPr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この丹波川でできることがたくさんあることに気がついた。</a:t>
            </a:r>
            <a:endParaRPr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このように丹波山の自慢できることをたくさん見つけ、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どのように活用していくかを真剣に考えることができれば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もっと観光客が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増え丹波山村に住んでくれる人が増えると</a:t>
            </a:r>
            <a:endParaRPr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　思う。</a:t>
            </a:r>
            <a:endParaRPr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774</TotalTime>
  <Words>384</Words>
  <Application>Microsoft Office PowerPoint</Application>
  <PresentationFormat>画面に合わせる (4:3)</PresentationFormat>
  <Paragraphs>118</Paragraphs>
  <Slides>8</Slides>
  <Notes>2</Notes>
  <HiddenSlides>1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1_スパイス</vt:lpstr>
      <vt:lpstr>ジャパネスク</vt:lpstr>
      <vt:lpstr>シック</vt:lpstr>
      <vt:lpstr>Office テーマ</vt:lpstr>
      <vt:lpstr>リゾート</vt:lpstr>
      <vt:lpstr>ビジネス</vt:lpstr>
      <vt:lpstr>スライド 1</vt:lpstr>
      <vt:lpstr>スライド 2</vt:lpstr>
      <vt:lpstr>茶釜</vt:lpstr>
      <vt:lpstr>スライド 4</vt:lpstr>
      <vt:lpstr>スライド 5</vt:lpstr>
      <vt:lpstr>スライド 6</vt:lpstr>
      <vt:lpstr>スライド 7</vt:lpstr>
      <vt:lpstr>スライド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茶釜</dc:title>
  <dc:creator>student</dc:creator>
  <cp:lastModifiedBy>teacher</cp:lastModifiedBy>
  <cp:revision>92</cp:revision>
  <dcterms:created xsi:type="dcterms:W3CDTF">2016-07-13T01:57:36Z</dcterms:created>
  <dcterms:modified xsi:type="dcterms:W3CDTF">2016-11-19T04:56:46Z</dcterms:modified>
</cp:coreProperties>
</file>