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handoutMasterIdLst>
    <p:handoutMasterId r:id="rId17"/>
  </p:handoutMasterIdLst>
  <p:sldIdLst>
    <p:sldId id="256" r:id="rId2"/>
    <p:sldId id="257" r:id="rId3"/>
    <p:sldId id="258" r:id="rId4"/>
    <p:sldId id="259" r:id="rId5"/>
    <p:sldId id="260" r:id="rId6"/>
    <p:sldId id="261" r:id="rId7"/>
    <p:sldId id="269" r:id="rId8"/>
    <p:sldId id="270" r:id="rId9"/>
    <p:sldId id="271" r:id="rId10"/>
    <p:sldId id="272" r:id="rId11"/>
    <p:sldId id="262" r:id="rId12"/>
    <p:sldId id="265" r:id="rId13"/>
    <p:sldId id="266" r:id="rId14"/>
    <p:sldId id="267" r:id="rId15"/>
    <p:sldId id="264" r:id="rId1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01" autoAdjust="0"/>
  </p:normalViewPr>
  <p:slideViewPr>
    <p:cSldViewPr>
      <p:cViewPr varScale="1">
        <p:scale>
          <a:sx n="70" d="100"/>
          <a:sy n="70" d="100"/>
        </p:scale>
        <p:origin x="1386" y="66"/>
      </p:cViewPr>
      <p:guideLst>
        <p:guide orient="horz" pos="2160"/>
        <p:guide pos="2880"/>
      </p:guideLst>
    </p:cSldViewPr>
  </p:slideViewPr>
  <p:outlineViewPr>
    <p:cViewPr>
      <p:scale>
        <a:sx n="33" d="100"/>
        <a:sy n="33" d="100"/>
      </p:scale>
      <p:origin x="18" y="538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manualLayout>
          <c:layoutTarget val="inner"/>
          <c:xMode val="edge"/>
          <c:yMode val="edge"/>
          <c:x val="9.8835782593143059E-2"/>
          <c:y val="7.9030531447541782E-2"/>
          <c:w val="0.71221866797900268"/>
          <c:h val="0.7977500000000004"/>
        </c:manualLayout>
      </c:layout>
      <c:barChart>
        <c:barDir val="col"/>
        <c:grouping val="clustered"/>
        <c:varyColors val="0"/>
        <c:ser>
          <c:idx val="0"/>
          <c:order val="0"/>
          <c:tx>
            <c:strRef>
              <c:f>Sheet1!$B$1</c:f>
              <c:strCache>
                <c:ptCount val="1"/>
                <c:pt idx="0">
                  <c:v>満足度</c:v>
                </c:pt>
              </c:strCache>
            </c:strRef>
          </c:tx>
          <c:invertIfNegative val="0"/>
          <c:cat>
            <c:strRef>
              <c:f>Sheet1!$A$2:$A$6</c:f>
              <c:strCache>
                <c:ptCount val="5"/>
                <c:pt idx="0">
                  <c:v>満足</c:v>
                </c:pt>
                <c:pt idx="1">
                  <c:v>やや満足</c:v>
                </c:pt>
                <c:pt idx="2">
                  <c:v>普通</c:v>
                </c:pt>
                <c:pt idx="3">
                  <c:v>やや不満</c:v>
                </c:pt>
                <c:pt idx="4">
                  <c:v>不満</c:v>
                </c:pt>
              </c:strCache>
            </c:strRef>
          </c:cat>
          <c:val>
            <c:numRef>
              <c:f>Sheet1!$B$2:$B$6</c:f>
              <c:numCache>
                <c:formatCode>General</c:formatCode>
                <c:ptCount val="5"/>
                <c:pt idx="0">
                  <c:v>35</c:v>
                </c:pt>
                <c:pt idx="1">
                  <c:v>61</c:v>
                </c:pt>
                <c:pt idx="2">
                  <c:v>4</c:v>
                </c:pt>
                <c:pt idx="3">
                  <c:v>0</c:v>
                </c:pt>
                <c:pt idx="4">
                  <c:v>0</c:v>
                </c:pt>
              </c:numCache>
            </c:numRef>
          </c:val>
        </c:ser>
        <c:dLbls>
          <c:showLegendKey val="0"/>
          <c:showVal val="0"/>
          <c:showCatName val="0"/>
          <c:showSerName val="0"/>
          <c:showPercent val="0"/>
          <c:showBubbleSize val="0"/>
        </c:dLbls>
        <c:gapWidth val="150"/>
        <c:axId val="138667624"/>
        <c:axId val="138668008"/>
      </c:barChart>
      <c:catAx>
        <c:axId val="138667624"/>
        <c:scaling>
          <c:orientation val="minMax"/>
        </c:scaling>
        <c:delete val="0"/>
        <c:axPos val="b"/>
        <c:numFmt formatCode="General" sourceLinked="0"/>
        <c:majorTickMark val="out"/>
        <c:minorTickMark val="none"/>
        <c:tickLblPos val="nextTo"/>
        <c:crossAx val="138668008"/>
        <c:crosses val="autoZero"/>
        <c:auto val="1"/>
        <c:lblAlgn val="ctr"/>
        <c:lblOffset val="100"/>
        <c:noMultiLvlLbl val="0"/>
      </c:catAx>
      <c:valAx>
        <c:axId val="138668008"/>
        <c:scaling>
          <c:orientation val="minMax"/>
        </c:scaling>
        <c:delete val="0"/>
        <c:axPos val="l"/>
        <c:majorGridlines/>
        <c:numFmt formatCode="General" sourceLinked="1"/>
        <c:majorTickMark val="out"/>
        <c:minorTickMark val="none"/>
        <c:tickLblPos val="nextTo"/>
        <c:crossAx val="138667624"/>
        <c:crosses val="autoZero"/>
        <c:crossBetween val="between"/>
      </c:valAx>
    </c:plotArea>
    <c:legend>
      <c:legendPos val="r"/>
      <c:layout/>
      <c:overlay val="0"/>
    </c:legend>
    <c:plotVisOnly val="1"/>
    <c:dispBlanksAs val="gap"/>
    <c:showDLblsOverMax val="0"/>
  </c:chart>
  <c:txPr>
    <a:bodyPr/>
    <a:lstStyle/>
    <a:p>
      <a:pPr>
        <a:defRPr sz="1800"/>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24F0F44-40AB-434F-B3A4-59F1FA5F1FB3}" type="datetimeFigureOut">
              <a:rPr kumimoji="1" lang="ja-JP" altLang="en-US" smtClean="0"/>
              <a:pPr/>
              <a:t>2016/11/18</a:t>
            </a:fld>
            <a:endParaRPr kumimoji="1"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46C30BC-5667-4194-B6E6-E6DB81B60524}" type="slidenum">
              <a:rPr kumimoji="1" lang="ja-JP" altLang="en-US" smtClean="0"/>
              <a:pPr/>
              <a:t>‹#›</a:t>
            </a:fld>
            <a:endParaRPr kumimoji="1" lang="ja-JP" altLang="en-US"/>
          </a:p>
        </p:txBody>
      </p:sp>
    </p:spTree>
    <p:extLst>
      <p:ext uri="{BB962C8B-B14F-4D97-AF65-F5344CB8AC3E}">
        <p14:creationId xmlns:p14="http://schemas.microsoft.com/office/powerpoint/2010/main" val="281640714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8" name="タイトル 7"/>
          <p:cNvSpPr>
            <a:spLocks noGrp="1"/>
          </p:cNvSpPr>
          <p:nvPr>
            <p:ph type="ctrTitle"/>
          </p:nvPr>
        </p:nvSpPr>
        <p:spPr>
          <a:xfrm>
            <a:off x="2286000" y="3124200"/>
            <a:ext cx="6172200" cy="1894362"/>
          </a:xfrm>
        </p:spPr>
        <p:txBody>
          <a:bodyPr/>
          <a:lstStyle>
            <a:lvl1pPr>
              <a:defRPr b="1"/>
            </a:lvl1pPr>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bwMode="auto">
          <a:xfrm rot="5400000">
            <a:off x="7764621" y="1174097"/>
            <a:ext cx="2286000" cy="381000"/>
          </a:xfrm>
        </p:spPr>
        <p:txBody>
          <a:bodyPr/>
          <a:lstStyle/>
          <a:p>
            <a:fld id="{82EEE846-DC91-446F-B9C7-D8E81DAC4C25}" type="datetimeFigureOut">
              <a:rPr kumimoji="1" lang="ja-JP" altLang="en-US" smtClean="0"/>
              <a:pPr/>
              <a:t>2016/11/18</a:t>
            </a:fld>
            <a:endParaRPr kumimoji="1" lang="ja-JP" altLang="en-US"/>
          </a:p>
        </p:txBody>
      </p:sp>
      <p:sp>
        <p:nvSpPr>
          <p:cNvPr id="17" name="フッター プレースホルダ 16"/>
          <p:cNvSpPr>
            <a:spLocks noGrp="1"/>
          </p:cNvSpPr>
          <p:nvPr>
            <p:ph type="ftr" sz="quarter" idx="11"/>
          </p:nvPr>
        </p:nvSpPr>
        <p:spPr bwMode="auto">
          <a:xfrm rot="5400000">
            <a:off x="7077269" y="4181669"/>
            <a:ext cx="3657600" cy="384048"/>
          </a:xfrm>
        </p:spPr>
        <p:txBody>
          <a:bodyPr/>
          <a:lstStyle/>
          <a:p>
            <a:endParaRPr kumimoji="1" lang="ja-JP" altLang="en-US"/>
          </a:p>
        </p:txBody>
      </p:sp>
      <p:sp>
        <p:nvSpPr>
          <p:cNvPr id="10" name="正方形/長方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正方形/長方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コネクタ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コネクタ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コネクタ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正方形/長方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円/楕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円/楕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円/楕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スライド番号プレースホルダ 28"/>
          <p:cNvSpPr>
            <a:spLocks noGrp="1"/>
          </p:cNvSpPr>
          <p:nvPr>
            <p:ph type="sldNum" sz="quarter" idx="12"/>
          </p:nvPr>
        </p:nvSpPr>
        <p:spPr bwMode="auto">
          <a:xfrm>
            <a:off x="1325544" y="4928702"/>
            <a:ext cx="609600" cy="517524"/>
          </a:xfrm>
        </p:spPr>
        <p:txBody>
          <a:bodyPr/>
          <a:lstStyle/>
          <a:p>
            <a:fld id="{F5F0E248-C1B9-499E-9690-B58AB0E5F13F}" type="slidenum">
              <a:rPr kumimoji="1" lang="ja-JP" altLang="en-US" smtClean="0"/>
              <a:pPr/>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82EEE846-DC91-446F-B9C7-D8E81DAC4C25}" type="datetimeFigureOut">
              <a:rPr kumimoji="1" lang="ja-JP" altLang="en-US" smtClean="0"/>
              <a:pPr/>
              <a:t>2016/11/18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5F0E248-C1B9-499E-9690-B58AB0E5F13F}"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167640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82EEE846-DC91-446F-B9C7-D8E81DAC4C25}" type="datetimeFigureOut">
              <a:rPr kumimoji="1" lang="ja-JP" altLang="en-US" smtClean="0"/>
              <a:pPr/>
              <a:t>2016/11/18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5F0E248-C1B9-499E-9690-B58AB0E5F13F}"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8" name="コンテンツ プレースホルダ 7"/>
          <p:cNvSpPr>
            <a:spLocks noGrp="1"/>
          </p:cNvSpPr>
          <p:nvPr>
            <p:ph sz="quarter" idx="1"/>
          </p:nvPr>
        </p:nvSpPr>
        <p:spPr>
          <a:xfrm>
            <a:off x="457200" y="1600200"/>
            <a:ext cx="7467600" cy="4873752"/>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4"/>
          </p:nvPr>
        </p:nvSpPr>
        <p:spPr/>
        <p:txBody>
          <a:bodyPr rtlCol="0"/>
          <a:lstStyle/>
          <a:p>
            <a:fld id="{82EEE846-DC91-446F-B9C7-D8E81DAC4C25}" type="datetimeFigureOut">
              <a:rPr kumimoji="1" lang="ja-JP" altLang="en-US" smtClean="0"/>
              <a:pPr/>
              <a:t>2016/11/18</a:t>
            </a:fld>
            <a:endParaRPr kumimoji="1" lang="ja-JP" altLang="en-US"/>
          </a:p>
        </p:txBody>
      </p:sp>
      <p:sp>
        <p:nvSpPr>
          <p:cNvPr id="9" name="スライド番号プレースホルダ 8"/>
          <p:cNvSpPr>
            <a:spLocks noGrp="1"/>
          </p:cNvSpPr>
          <p:nvPr>
            <p:ph type="sldNum" sz="quarter" idx="15"/>
          </p:nvPr>
        </p:nvSpPr>
        <p:spPr/>
        <p:txBody>
          <a:bodyPr rtlCol="0"/>
          <a:lstStyle/>
          <a:p>
            <a:fld id="{F5F0E248-C1B9-499E-9690-B58AB0E5F13F}" type="slidenum">
              <a:rPr kumimoji="1" lang="ja-JP" altLang="en-US" smtClean="0"/>
              <a:pPr/>
              <a:t>‹#›</a:t>
            </a:fld>
            <a:endParaRPr kumimoji="1" lang="ja-JP" altLang="en-US"/>
          </a:p>
        </p:txBody>
      </p:sp>
      <p:sp>
        <p:nvSpPr>
          <p:cNvPr id="10" name="フッター プレースホルダ 9"/>
          <p:cNvSpPr>
            <a:spLocks noGrp="1"/>
          </p:cNvSpPr>
          <p:nvPr>
            <p:ph type="ftr" sz="quarter" idx="16"/>
          </p:nvPr>
        </p:nvSpPr>
        <p:spPr/>
        <p:txBody>
          <a:bodyPr rtlCol="0"/>
          <a:lstStyle/>
          <a:p>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0" y="2895600"/>
            <a:ext cx="6172200" cy="2053590"/>
          </a:xfrm>
        </p:spPr>
        <p:txBody>
          <a:bodyPr/>
          <a:lstStyle>
            <a:lvl1pPr algn="l">
              <a:buNone/>
              <a:defRPr sz="3000" b="1" cap="small"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bwMode="auto">
          <a:xfrm rot="5400000">
            <a:off x="7763256" y="1170432"/>
            <a:ext cx="2286000" cy="381000"/>
          </a:xfrm>
        </p:spPr>
        <p:txBody>
          <a:bodyPr/>
          <a:lstStyle/>
          <a:p>
            <a:fld id="{82EEE846-DC91-446F-B9C7-D8E81DAC4C25}" type="datetimeFigureOut">
              <a:rPr kumimoji="1" lang="ja-JP" altLang="en-US" smtClean="0"/>
              <a:pPr/>
              <a:t>2016/11/18</a:t>
            </a:fld>
            <a:endParaRPr kumimoji="1" lang="ja-JP" altLang="en-US"/>
          </a:p>
        </p:txBody>
      </p:sp>
      <p:sp>
        <p:nvSpPr>
          <p:cNvPr id="5" name="フッター プレースホルダ 4"/>
          <p:cNvSpPr>
            <a:spLocks noGrp="1"/>
          </p:cNvSpPr>
          <p:nvPr>
            <p:ph type="ftr" sz="quarter" idx="11"/>
          </p:nvPr>
        </p:nvSpPr>
        <p:spPr bwMode="auto">
          <a:xfrm rot="5400000">
            <a:off x="7077456" y="4178808"/>
            <a:ext cx="3657600" cy="384048"/>
          </a:xfrm>
        </p:spPr>
        <p:txBody>
          <a:bodyPr/>
          <a:lstStyle/>
          <a:p>
            <a:endParaRPr kumimoji="1" lang="ja-JP" altLang="en-US"/>
          </a:p>
        </p:txBody>
      </p:sp>
      <p:sp>
        <p:nvSpPr>
          <p:cNvPr id="9" name="正方形/長方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コネクタ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コネクタ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正方形/長方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円/楕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円/楕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円/楕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コネクタ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スライド番号プレースホルダ 5"/>
          <p:cNvSpPr>
            <a:spLocks noGrp="1"/>
          </p:cNvSpPr>
          <p:nvPr>
            <p:ph type="sldNum" sz="quarter" idx="12"/>
          </p:nvPr>
        </p:nvSpPr>
        <p:spPr bwMode="auto">
          <a:xfrm>
            <a:off x="1340616" y="4928702"/>
            <a:ext cx="609600" cy="517524"/>
          </a:xfrm>
        </p:spPr>
        <p:txBody>
          <a:bodyPr/>
          <a:lstStyle/>
          <a:p>
            <a:fld id="{F5F0E248-C1B9-499E-9690-B58AB0E5F13F}" type="slidenum">
              <a:rPr kumimoji="1" lang="ja-JP" altLang="en-US" smtClean="0"/>
              <a:pPr/>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fld id="{82EEE846-DC91-446F-B9C7-D8E81DAC4C25}" type="datetimeFigureOut">
              <a:rPr kumimoji="1" lang="ja-JP" altLang="en-US" smtClean="0"/>
              <a:pPr/>
              <a:t>2016/11/18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5F0E248-C1B9-499E-9690-B58AB0E5F13F}" type="slidenum">
              <a:rPr kumimoji="1" lang="ja-JP" altLang="en-US" smtClean="0"/>
              <a:pPr/>
              <a:t>‹#›</a:t>
            </a:fld>
            <a:endParaRPr kumimoji="1" lang="ja-JP" altLang="en-US"/>
          </a:p>
        </p:txBody>
      </p:sp>
      <p:sp>
        <p:nvSpPr>
          <p:cNvPr id="9" name="コンテンツ プレースホルダ 8"/>
          <p:cNvSpPr>
            <a:spLocks noGrp="1"/>
          </p:cNvSpPr>
          <p:nvPr>
            <p:ph sz="quarter" idx="1"/>
          </p:nvPr>
        </p:nvSpPr>
        <p:spPr>
          <a:xfrm>
            <a:off x="457200" y="1600200"/>
            <a:ext cx="36576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270248" y="1600200"/>
            <a:ext cx="36576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7543800" cy="1143000"/>
          </a:xfrm>
        </p:spPr>
        <p:txBody>
          <a:bodyPr anchor="b"/>
          <a:lstStyle>
            <a:lvl1pPr>
              <a:defRPr/>
            </a:lvl1pPr>
          </a:lstStyle>
          <a:p>
            <a:r>
              <a:rPr kumimoji="0" lang="ja-JP" altLang="en-US" smtClean="0"/>
              <a:t>マスタ タイトルの書式設定</a:t>
            </a:r>
            <a:endParaRPr kumimoji="0" lang="en-US"/>
          </a:p>
        </p:txBody>
      </p:sp>
      <p:sp>
        <p:nvSpPr>
          <p:cNvPr id="7" name="日付プレースホルダ 6"/>
          <p:cNvSpPr>
            <a:spLocks noGrp="1"/>
          </p:cNvSpPr>
          <p:nvPr>
            <p:ph type="dt" sz="half" idx="10"/>
          </p:nvPr>
        </p:nvSpPr>
        <p:spPr/>
        <p:txBody>
          <a:bodyPr/>
          <a:lstStyle/>
          <a:p>
            <a:fld id="{82EEE846-DC91-446F-B9C7-D8E81DAC4C25}" type="datetimeFigureOut">
              <a:rPr kumimoji="1" lang="ja-JP" altLang="en-US" smtClean="0"/>
              <a:pPr/>
              <a:t>2016/11/18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F5F0E248-C1B9-499E-9690-B58AB0E5F13F}" type="slidenum">
              <a:rPr kumimoji="1" lang="ja-JP" altLang="en-US" smtClean="0"/>
              <a:pPr/>
              <a:t>‹#›</a:t>
            </a:fld>
            <a:endParaRPr kumimoji="1" lang="ja-JP" altLang="en-US"/>
          </a:p>
        </p:txBody>
      </p:sp>
      <p:sp>
        <p:nvSpPr>
          <p:cNvPr id="11" name="コンテンツ プレースホルダ 10"/>
          <p:cNvSpPr>
            <a:spLocks noGrp="1"/>
          </p:cNvSpPr>
          <p:nvPr>
            <p:ph sz="quarter" idx="2"/>
          </p:nvPr>
        </p:nvSpPr>
        <p:spPr>
          <a:xfrm>
            <a:off x="457200" y="2362200"/>
            <a:ext cx="3657600" cy="38862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quarter" idx="4"/>
          </p:nvPr>
        </p:nvSpPr>
        <p:spPr>
          <a:xfrm>
            <a:off x="4371975" y="2362200"/>
            <a:ext cx="3657600" cy="38862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2" name="テキスト プレースホルダ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
        <p:nvSpPr>
          <p:cNvPr id="14" name="テキスト プレースホルダ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6" name="日付プレースホルダ 5"/>
          <p:cNvSpPr>
            <a:spLocks noGrp="1"/>
          </p:cNvSpPr>
          <p:nvPr>
            <p:ph type="dt" sz="half" idx="10"/>
          </p:nvPr>
        </p:nvSpPr>
        <p:spPr/>
        <p:txBody>
          <a:bodyPr rtlCol="0"/>
          <a:lstStyle/>
          <a:p>
            <a:fld id="{82EEE846-DC91-446F-B9C7-D8E81DAC4C25}" type="datetimeFigureOut">
              <a:rPr kumimoji="1" lang="ja-JP" altLang="en-US" smtClean="0"/>
              <a:pPr/>
              <a:t>2016/11/18</a:t>
            </a:fld>
            <a:endParaRPr kumimoji="1" lang="ja-JP" altLang="en-US"/>
          </a:p>
        </p:txBody>
      </p:sp>
      <p:sp>
        <p:nvSpPr>
          <p:cNvPr id="7" name="スライド番号プレースホルダ 6"/>
          <p:cNvSpPr>
            <a:spLocks noGrp="1"/>
          </p:cNvSpPr>
          <p:nvPr>
            <p:ph type="sldNum" sz="quarter" idx="11"/>
          </p:nvPr>
        </p:nvSpPr>
        <p:spPr/>
        <p:txBody>
          <a:bodyPr rtlCol="0"/>
          <a:lstStyle/>
          <a:p>
            <a:fld id="{F5F0E248-C1B9-499E-9690-B58AB0E5F13F}" type="slidenum">
              <a:rPr kumimoji="1" lang="ja-JP" altLang="en-US" smtClean="0"/>
              <a:pPr/>
              <a:t>‹#›</a:t>
            </a:fld>
            <a:endParaRPr kumimoji="1" lang="ja-JP" altLang="en-US"/>
          </a:p>
        </p:txBody>
      </p:sp>
      <p:sp>
        <p:nvSpPr>
          <p:cNvPr id="8" name="フッター プレースホルダ 7"/>
          <p:cNvSpPr>
            <a:spLocks noGrp="1"/>
          </p:cNvSpPr>
          <p:nvPr>
            <p:ph type="ftr" sz="quarter" idx="12"/>
          </p:nvPr>
        </p:nvSpPr>
        <p:spPr/>
        <p:txBody>
          <a:bodyPr rtlCol="0"/>
          <a:lstStyle/>
          <a:p>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2EEE846-DC91-446F-B9C7-D8E81DAC4C25}" type="datetimeFigureOut">
              <a:rPr kumimoji="1" lang="ja-JP" altLang="en-US" smtClean="0"/>
              <a:pPr/>
              <a:t>2016/11/18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F5F0E248-C1B9-499E-9690-B58AB0E5F13F}"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1">
        <a:schemeClr val="bg1"/>
      </p:bgRef>
    </p:bg>
    <p:spTree>
      <p:nvGrpSpPr>
        <p:cNvPr id="1" name=""/>
        <p:cNvGrpSpPr/>
        <p:nvPr/>
      </p:nvGrpSpPr>
      <p:grpSpPr>
        <a:xfrm>
          <a:off x="0" y="0"/>
          <a:ext cx="0" cy="0"/>
          <a:chOff x="0" y="0"/>
          <a:chExt cx="0" cy="0"/>
        </a:xfrm>
      </p:grpSpPr>
      <p:sp>
        <p:nvSpPr>
          <p:cNvPr id="10" name="直線コネクタ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タイトル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8" name="直線コネクタ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コネクタ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コネクタ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正方形/長方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円/楕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コンテンツ プレースホルダ 17"/>
          <p:cNvSpPr>
            <a:spLocks noGrp="1"/>
          </p:cNvSpPr>
          <p:nvPr>
            <p:ph sz="quarter" idx="1"/>
          </p:nvPr>
        </p:nvSpPr>
        <p:spPr>
          <a:xfrm>
            <a:off x="304800" y="274320"/>
            <a:ext cx="5638800" cy="6327648"/>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1" name="日付プレースホルダ 20"/>
          <p:cNvSpPr>
            <a:spLocks noGrp="1"/>
          </p:cNvSpPr>
          <p:nvPr>
            <p:ph type="dt" sz="half" idx="14"/>
          </p:nvPr>
        </p:nvSpPr>
        <p:spPr/>
        <p:txBody>
          <a:bodyPr rtlCol="0"/>
          <a:lstStyle/>
          <a:p>
            <a:fld id="{82EEE846-DC91-446F-B9C7-D8E81DAC4C25}" type="datetimeFigureOut">
              <a:rPr kumimoji="1" lang="ja-JP" altLang="en-US" smtClean="0"/>
              <a:pPr/>
              <a:t>2016/11/18</a:t>
            </a:fld>
            <a:endParaRPr kumimoji="1" lang="ja-JP" altLang="en-US"/>
          </a:p>
        </p:txBody>
      </p:sp>
      <p:sp>
        <p:nvSpPr>
          <p:cNvPr id="22" name="スライド番号プレースホルダ 21"/>
          <p:cNvSpPr>
            <a:spLocks noGrp="1"/>
          </p:cNvSpPr>
          <p:nvPr>
            <p:ph type="sldNum" sz="quarter" idx="15"/>
          </p:nvPr>
        </p:nvSpPr>
        <p:spPr/>
        <p:txBody>
          <a:bodyPr rtlCol="0"/>
          <a:lstStyle/>
          <a:p>
            <a:fld id="{F5F0E248-C1B9-499E-9690-B58AB0E5F13F}" type="slidenum">
              <a:rPr kumimoji="1" lang="ja-JP" altLang="en-US" smtClean="0"/>
              <a:pPr/>
              <a:t>‹#›</a:t>
            </a:fld>
            <a:endParaRPr kumimoji="1" lang="ja-JP" altLang="en-US"/>
          </a:p>
        </p:txBody>
      </p:sp>
      <p:sp>
        <p:nvSpPr>
          <p:cNvPr id="23" name="フッター プレースホルダ 22"/>
          <p:cNvSpPr>
            <a:spLocks noGrp="1"/>
          </p:cNvSpPr>
          <p:nvPr>
            <p:ph type="ftr" sz="quarter" idx="16"/>
          </p:nvPr>
        </p:nvSpPr>
        <p:spPr/>
        <p:txBody>
          <a:bodyPr rtlCol="0"/>
          <a:lstStyle/>
          <a:p>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直線コネクタ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円/楕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タイトル 1"/>
          <p:cNvSpPr>
            <a:spLocks noGrp="1"/>
          </p:cNvSpPr>
          <p:nvPr>
            <p:ph type="title"/>
          </p:nvPr>
        </p:nvSpPr>
        <p:spPr>
          <a:xfrm rot="5400000">
            <a:off x="3350133" y="3200400"/>
            <a:ext cx="6309360" cy="457200"/>
          </a:xfrm>
        </p:spPr>
        <p:txBody>
          <a:bodyPr anchor="b"/>
          <a:lstStyle>
            <a:lvl1pPr algn="l">
              <a:buNone/>
              <a:defRPr sz="2000" b="1"/>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10" name="直線コネクタ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正方形/長方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コネクタ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コネクタ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コネクタ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付プレースホルダ 16"/>
          <p:cNvSpPr>
            <a:spLocks noGrp="1"/>
          </p:cNvSpPr>
          <p:nvPr>
            <p:ph type="dt" sz="half" idx="10"/>
          </p:nvPr>
        </p:nvSpPr>
        <p:spPr/>
        <p:txBody>
          <a:bodyPr rtlCol="0"/>
          <a:lstStyle/>
          <a:p>
            <a:fld id="{82EEE846-DC91-446F-B9C7-D8E81DAC4C25}" type="datetimeFigureOut">
              <a:rPr kumimoji="1" lang="ja-JP" altLang="en-US" smtClean="0"/>
              <a:pPr/>
              <a:t>2016/11/18</a:t>
            </a:fld>
            <a:endParaRPr kumimoji="1" lang="ja-JP" altLang="en-US"/>
          </a:p>
        </p:txBody>
      </p:sp>
      <p:sp>
        <p:nvSpPr>
          <p:cNvPr id="18" name="スライド番号プレースホルダ 17"/>
          <p:cNvSpPr>
            <a:spLocks noGrp="1"/>
          </p:cNvSpPr>
          <p:nvPr>
            <p:ph type="sldNum" sz="quarter" idx="11"/>
          </p:nvPr>
        </p:nvSpPr>
        <p:spPr/>
        <p:txBody>
          <a:bodyPr rtlCol="0"/>
          <a:lstStyle/>
          <a:p>
            <a:fld id="{F5F0E248-C1B9-499E-9690-B58AB0E5F13F}" type="slidenum">
              <a:rPr kumimoji="1" lang="ja-JP" altLang="en-US" smtClean="0"/>
              <a:pPr/>
              <a:t>‹#›</a:t>
            </a:fld>
            <a:endParaRPr kumimoji="1" lang="ja-JP" altLang="en-US"/>
          </a:p>
        </p:txBody>
      </p:sp>
      <p:sp>
        <p:nvSpPr>
          <p:cNvPr id="21" name="フッター プレースホルダ 20"/>
          <p:cNvSpPr>
            <a:spLocks noGrp="1"/>
          </p:cNvSpPr>
          <p:nvPr>
            <p:ph type="ftr" sz="quarter" idx="12"/>
          </p:nvPr>
        </p:nvSpPr>
        <p:spPr/>
        <p:txBody>
          <a:bodyPr rtlCol="0"/>
          <a:lstStyle/>
          <a:p>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コネクタ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タイトル プレースホルダ 21"/>
          <p:cNvSpPr>
            <a:spLocks noGrp="1"/>
          </p:cNvSpPr>
          <p:nvPr>
            <p:ph type="title"/>
          </p:nvPr>
        </p:nvSpPr>
        <p:spPr>
          <a:xfrm>
            <a:off x="457200" y="274638"/>
            <a:ext cx="7467600" cy="1143000"/>
          </a:xfrm>
          <a:prstGeom prst="rect">
            <a:avLst/>
          </a:prstGeom>
        </p:spPr>
        <p:txBody>
          <a:bodyPr vert="horz" anchor="b">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2EEE846-DC91-446F-B9C7-D8E81DAC4C25}" type="datetimeFigureOut">
              <a:rPr kumimoji="1" lang="ja-JP" altLang="en-US" smtClean="0"/>
              <a:pPr/>
              <a:t>2016/11/18</a:t>
            </a:fld>
            <a:endParaRPr kumimoji="1" lang="ja-JP" altLang="en-US"/>
          </a:p>
        </p:txBody>
      </p:sp>
      <p:sp>
        <p:nvSpPr>
          <p:cNvPr id="3" name="フッター プレースホルダ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kumimoji="1" lang="ja-JP" altLang="en-US"/>
          </a:p>
        </p:txBody>
      </p:sp>
      <p:sp>
        <p:nvSpPr>
          <p:cNvPr id="7" name="直線コネクタ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コネクタ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正方形/長方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円/楕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スライド番号プレースホルダ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5F0E248-C1B9-499E-9690-B58AB0E5F13F}"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1"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dirty="0" smtClean="0"/>
              <a:t>丹波山村の情報発信について</a:t>
            </a:r>
            <a:r>
              <a:rPr kumimoji="1" lang="en-US" altLang="ja-JP" dirty="0" smtClean="0"/>
              <a:t/>
            </a:r>
            <a:br>
              <a:rPr kumimoji="1" lang="en-US" altLang="ja-JP" dirty="0" smtClean="0"/>
            </a:br>
            <a:endParaRPr kumimoji="1" lang="ja-JP" altLang="en-US" dirty="0"/>
          </a:p>
        </p:txBody>
      </p:sp>
      <p:sp>
        <p:nvSpPr>
          <p:cNvPr id="3" name="サブタイトル 2"/>
          <p:cNvSpPr>
            <a:spLocks noGrp="1"/>
          </p:cNvSpPr>
          <p:nvPr>
            <p:ph type="subTitle" idx="1"/>
          </p:nvPr>
        </p:nvSpPr>
        <p:spPr/>
        <p:txBody>
          <a:bodyPr/>
          <a:lstStyle/>
          <a:p>
            <a:r>
              <a:rPr kumimoji="1" lang="en-US" altLang="ja-JP" dirty="0" smtClean="0"/>
              <a:t>SNS</a:t>
            </a:r>
            <a:r>
              <a:rPr kumimoji="1" lang="ja-JP" altLang="en-US" dirty="0" smtClean="0"/>
              <a:t>の活用について</a:t>
            </a:r>
            <a:endParaRPr kumimoji="1"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74638"/>
            <a:ext cx="7457256" cy="634082"/>
          </a:xfrm>
        </p:spPr>
        <p:txBody>
          <a:bodyPr/>
          <a:lstStyle/>
          <a:p>
            <a:r>
              <a:rPr kumimoji="1" lang="ja-JP" altLang="en-US" dirty="0" smtClean="0">
                <a:latin typeface="ＭＳ Ｐゴシック" panose="020B0600070205080204" pitchFamily="50" charset="-128"/>
                <a:ea typeface="ＭＳ Ｐゴシック" panose="020B0600070205080204" pitchFamily="50" charset="-128"/>
              </a:rPr>
              <a:t>ホームページについてのまとめ</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コンテンツ プレースホルダ 2"/>
          <p:cNvSpPr>
            <a:spLocks noGrp="1"/>
          </p:cNvSpPr>
          <p:nvPr>
            <p:ph sz="quarter" idx="1"/>
          </p:nvPr>
        </p:nvSpPr>
        <p:spPr>
          <a:xfrm>
            <a:off x="467544" y="1124744"/>
            <a:ext cx="7457256" cy="2880320"/>
          </a:xfrm>
        </p:spPr>
        <p:txBody>
          <a:bodyPr/>
          <a:lstStyle/>
          <a:p>
            <a:r>
              <a:rPr kumimoji="1" lang="ja-JP" altLang="en-US" dirty="0" smtClean="0"/>
              <a:t>今回、ホームページの一部のことについて調べて　　　</a:t>
            </a:r>
            <a:r>
              <a:rPr kumimoji="1" lang="ja-JP" altLang="en-US" dirty="0" smtClean="0">
                <a:latin typeface="ＭＳ Ｐゴシック" panose="020B0600070205080204" pitchFamily="50" charset="-128"/>
                <a:ea typeface="ＭＳ Ｐゴシック" panose="020B0600070205080204" pitchFamily="50" charset="-128"/>
              </a:rPr>
              <a:t>観光客がみる写真をもっとこだわってほしい</a:t>
            </a:r>
            <a:r>
              <a:rPr kumimoji="1" lang="ja-JP" altLang="en-US" dirty="0" smtClean="0"/>
              <a:t>と感じた。良い写真を使うことで</a:t>
            </a:r>
            <a:r>
              <a:rPr kumimoji="1" lang="ja-JP" altLang="en-US" dirty="0" smtClean="0">
                <a:latin typeface="ＭＳ Ｐゴシック" panose="020B0600070205080204" pitchFamily="50" charset="-128"/>
                <a:ea typeface="ＭＳ Ｐゴシック" panose="020B0600070205080204" pitchFamily="50" charset="-128"/>
              </a:rPr>
              <a:t>一目見た第一印象</a:t>
            </a:r>
            <a:r>
              <a:rPr kumimoji="1" lang="ja-JP" altLang="en-US" dirty="0" smtClean="0"/>
              <a:t>は大きく変わると思う。また第一印象を良くすることで行ってみたいと感じるのではないか。</a:t>
            </a:r>
            <a:endParaRPr kumimoji="1" lang="en-US" altLang="ja-JP" dirty="0" smtClean="0"/>
          </a:p>
          <a:p>
            <a:pPr>
              <a:buNone/>
            </a:pPr>
            <a:endParaRPr kumimoji="1"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274638"/>
            <a:ext cx="7385248" cy="634082"/>
          </a:xfrm>
        </p:spPr>
        <p:txBody>
          <a:bodyPr/>
          <a:lstStyle/>
          <a:p>
            <a:r>
              <a:rPr kumimoji="1" lang="ja-JP" altLang="en-US" dirty="0" smtClean="0">
                <a:latin typeface="ＭＳ Ｐゴシック" panose="020B0600070205080204" pitchFamily="50" charset="-128"/>
                <a:ea typeface="ＭＳ Ｐゴシック" panose="020B0600070205080204" pitchFamily="50" charset="-128"/>
              </a:rPr>
              <a:t>口コミサイトを調べて</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コンテンツ プレースホルダ 2"/>
          <p:cNvSpPr>
            <a:spLocks noGrp="1"/>
          </p:cNvSpPr>
          <p:nvPr>
            <p:ph sz="quarter" idx="1"/>
          </p:nvPr>
        </p:nvSpPr>
        <p:spPr>
          <a:xfrm>
            <a:off x="467544" y="1124744"/>
            <a:ext cx="7457256" cy="5349208"/>
          </a:xfrm>
        </p:spPr>
        <p:txBody>
          <a:bodyPr/>
          <a:lstStyle/>
          <a:p>
            <a:r>
              <a:rPr kumimoji="1" lang="ja-JP" altLang="en-US" dirty="0" smtClean="0"/>
              <a:t>今回は観光情報サイトからじゃらん</a:t>
            </a:r>
            <a:r>
              <a:rPr kumimoji="1" lang="en-US" altLang="ja-JP" dirty="0" smtClean="0"/>
              <a:t>Net</a:t>
            </a:r>
            <a:r>
              <a:rPr kumimoji="1" lang="ja-JP" altLang="en-US" dirty="0" smtClean="0"/>
              <a:t>を使い、          </a:t>
            </a:r>
            <a:r>
              <a:rPr kumimoji="1" lang="ja-JP" altLang="en-US" u="sng" dirty="0" smtClean="0"/>
              <a:t>のめこい湯</a:t>
            </a:r>
            <a:r>
              <a:rPr lang="ja-JP" altLang="en-US" u="sng" dirty="0" smtClean="0"/>
              <a:t>の</a:t>
            </a:r>
            <a:r>
              <a:rPr kumimoji="1" lang="ja-JP" altLang="en-US" u="sng" dirty="0" smtClean="0"/>
              <a:t>口コミ</a:t>
            </a:r>
            <a:r>
              <a:rPr kumimoji="1" lang="ja-JP" altLang="en-US" dirty="0" smtClean="0"/>
              <a:t>を</a:t>
            </a:r>
            <a:r>
              <a:rPr lang="ja-JP" altLang="en-US" dirty="0" smtClean="0"/>
              <a:t>調べた。</a:t>
            </a:r>
            <a:endParaRPr lang="en-US" altLang="ja-JP" dirty="0" smtClean="0"/>
          </a:p>
          <a:p>
            <a:endParaRPr lang="en-US" altLang="ja-JP" dirty="0" smtClean="0"/>
          </a:p>
          <a:p>
            <a:r>
              <a:rPr lang="ja-JP" altLang="en-US" dirty="0" smtClean="0"/>
              <a:t>丹波山村の一番の観光施設であるのめこい湯についての様々な声を聞くことでもっと良い施設になり観光客を呼び込むことができるのではないかと考えのめこい湯を調べた</a:t>
            </a:r>
            <a:endParaRPr lang="en-US" altLang="ja-JP" dirty="0" smtClean="0"/>
          </a:p>
          <a:p>
            <a:pPr>
              <a:buNone/>
            </a:pPr>
            <a:endParaRPr lang="en-US" altLang="ja-JP" dirty="0" smtClean="0"/>
          </a:p>
          <a:p>
            <a:pPr>
              <a:buNone/>
            </a:pPr>
            <a:r>
              <a:rPr kumimoji="1" lang="ja-JP" altLang="en-US" dirty="0" smtClean="0"/>
              <a:t>　　</a:t>
            </a:r>
            <a:endParaRPr kumimoji="1" lang="en-US" altLang="ja-JP" dirty="0" smtClean="0"/>
          </a:p>
          <a:p>
            <a:pPr>
              <a:buNone/>
            </a:pPr>
            <a:r>
              <a:rPr kumimoji="1" lang="ja-JP" altLang="en-US" dirty="0" smtClean="0"/>
              <a:t>　　　　</a:t>
            </a:r>
            <a:endParaRPr kumimoji="1" lang="en-US" altLang="ja-JP" dirty="0" smtClean="0"/>
          </a:p>
          <a:p>
            <a:endParaRPr kumimoji="1"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74638"/>
            <a:ext cx="7457256" cy="706090"/>
          </a:xfrm>
        </p:spPr>
        <p:txBody>
          <a:bodyPr/>
          <a:lstStyle/>
          <a:p>
            <a:r>
              <a:rPr lang="ja-JP" altLang="en-US" dirty="0" smtClean="0">
                <a:latin typeface="ＭＳ Ｐゴシック" panose="020B0600070205080204" pitchFamily="50" charset="-128"/>
                <a:ea typeface="ＭＳ Ｐゴシック" panose="020B0600070205080204" pitchFamily="50" charset="-128"/>
              </a:rPr>
              <a:t>じゃらんネット</a:t>
            </a:r>
            <a:r>
              <a:rPr kumimoji="1" lang="ja-JP" altLang="en-US" dirty="0" smtClean="0">
                <a:latin typeface="ＭＳ Ｐゴシック" panose="020B0600070205080204" pitchFamily="50" charset="-128"/>
                <a:ea typeface="ＭＳ Ｐゴシック" panose="020B0600070205080204" pitchFamily="50" charset="-128"/>
              </a:rPr>
              <a:t>から</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コンテンツ プレースホルダ 2"/>
          <p:cNvSpPr>
            <a:spLocks noGrp="1"/>
          </p:cNvSpPr>
          <p:nvPr>
            <p:ph sz="quarter" idx="1"/>
          </p:nvPr>
        </p:nvSpPr>
        <p:spPr>
          <a:xfrm>
            <a:off x="323528" y="908720"/>
            <a:ext cx="7776864" cy="5688632"/>
          </a:xfrm>
        </p:spPr>
        <p:txBody>
          <a:bodyPr>
            <a:normAutofit/>
          </a:bodyPr>
          <a:lstStyle/>
          <a:p>
            <a:r>
              <a:rPr lang="ja-JP" altLang="en-US" dirty="0" smtClean="0"/>
              <a:t>観光客の方からののめこい湯の評価</a:t>
            </a:r>
            <a:endParaRPr lang="en-US" altLang="ja-JP" dirty="0" smtClean="0"/>
          </a:p>
          <a:p>
            <a:pPr>
              <a:buNone/>
            </a:pPr>
            <a:r>
              <a:rPr kumimoji="1" lang="ja-JP" altLang="en-US" dirty="0" smtClean="0"/>
              <a:t>・まずはじめにのめこい湯を訪れた方々からの評価を調べた</a:t>
            </a:r>
            <a:endParaRPr kumimoji="1" lang="en-US" altLang="ja-JP" dirty="0" smtClean="0"/>
          </a:p>
          <a:p>
            <a:pPr>
              <a:buNone/>
            </a:pPr>
            <a:endParaRPr lang="en-US" altLang="ja-JP" dirty="0" smtClean="0"/>
          </a:p>
          <a:p>
            <a:pPr>
              <a:buNone/>
            </a:pPr>
            <a:endParaRPr kumimoji="1" lang="en-US" altLang="ja-JP" dirty="0" smtClean="0"/>
          </a:p>
          <a:p>
            <a:pPr>
              <a:buNone/>
            </a:pPr>
            <a:endParaRPr lang="en-US" altLang="ja-JP" dirty="0" smtClean="0"/>
          </a:p>
          <a:p>
            <a:pPr>
              <a:buNone/>
            </a:pPr>
            <a:endParaRPr kumimoji="1" lang="en-US" altLang="ja-JP" dirty="0" smtClean="0"/>
          </a:p>
          <a:p>
            <a:pPr>
              <a:buNone/>
            </a:pPr>
            <a:endParaRPr lang="en-US" altLang="ja-JP" dirty="0" smtClean="0"/>
          </a:p>
          <a:p>
            <a:pPr>
              <a:buNone/>
            </a:pPr>
            <a:endParaRPr kumimoji="1" lang="en-US" altLang="ja-JP" dirty="0" smtClean="0"/>
          </a:p>
          <a:p>
            <a:pPr>
              <a:buNone/>
            </a:pPr>
            <a:endParaRPr lang="en-US" altLang="ja-JP" dirty="0" smtClean="0"/>
          </a:p>
          <a:p>
            <a:pPr>
              <a:buNone/>
            </a:pPr>
            <a:endParaRPr kumimoji="1" lang="en-US" altLang="ja-JP" dirty="0" smtClean="0"/>
          </a:p>
          <a:p>
            <a:pPr>
              <a:buNone/>
            </a:pPr>
            <a:endParaRPr lang="en-US" altLang="ja-JP" dirty="0" smtClean="0"/>
          </a:p>
          <a:p>
            <a:pPr>
              <a:buNone/>
            </a:pPr>
            <a:endParaRPr kumimoji="1" lang="en-US" altLang="ja-JP" dirty="0" smtClean="0"/>
          </a:p>
        </p:txBody>
      </p:sp>
      <p:graphicFrame>
        <p:nvGraphicFramePr>
          <p:cNvPr id="4" name="グラフ 3"/>
          <p:cNvGraphicFramePr/>
          <p:nvPr/>
        </p:nvGraphicFramePr>
        <p:xfrm>
          <a:off x="683568" y="1988840"/>
          <a:ext cx="6552728" cy="432048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74638"/>
            <a:ext cx="7457256" cy="706090"/>
          </a:xfrm>
        </p:spPr>
        <p:txBody>
          <a:bodyPr/>
          <a:lstStyle/>
          <a:p>
            <a:r>
              <a:rPr kumimoji="1" lang="ja-JP" altLang="en-US" dirty="0" smtClean="0">
                <a:latin typeface="ＭＳ Ｐゴシック" panose="020B0600070205080204" pitchFamily="50" charset="-128"/>
                <a:ea typeface="ＭＳ Ｐゴシック" panose="020B0600070205080204" pitchFamily="50" charset="-128"/>
              </a:rPr>
              <a:t>施設についての口コミ</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コンテンツ プレースホルダ 2"/>
          <p:cNvSpPr>
            <a:spLocks noGrp="1"/>
          </p:cNvSpPr>
          <p:nvPr>
            <p:ph sz="quarter" idx="1"/>
          </p:nvPr>
        </p:nvSpPr>
        <p:spPr>
          <a:xfrm>
            <a:off x="467544" y="1124744"/>
            <a:ext cx="7704856" cy="5349208"/>
          </a:xfrm>
        </p:spPr>
        <p:txBody>
          <a:bodyPr>
            <a:normAutofit/>
          </a:bodyPr>
          <a:lstStyle/>
          <a:p>
            <a:r>
              <a:rPr kumimoji="1" lang="ja-JP" altLang="en-US" dirty="0" smtClean="0"/>
              <a:t>次はのめこい湯の設備についての口コミを調べた。</a:t>
            </a:r>
            <a:endParaRPr kumimoji="1" lang="en-US" altLang="ja-JP" dirty="0" smtClean="0"/>
          </a:p>
          <a:p>
            <a:r>
              <a:rPr lang="ja-JP" altLang="en-US" dirty="0" smtClean="0"/>
              <a:t>観光客からの良い点</a:t>
            </a:r>
            <a:endParaRPr kumimoji="1" lang="en-US" altLang="ja-JP" dirty="0" smtClean="0"/>
          </a:p>
          <a:p>
            <a:pPr>
              <a:buNone/>
            </a:pPr>
            <a:r>
              <a:rPr lang="ja-JP" altLang="en-US" dirty="0" smtClean="0"/>
              <a:t>・温泉の</a:t>
            </a:r>
            <a:r>
              <a:rPr lang="ja-JP" altLang="en-US" dirty="0" smtClean="0">
                <a:latin typeface="ＭＳ Ｐゴシック" panose="020B0600070205080204" pitchFamily="50" charset="-128"/>
                <a:ea typeface="ＭＳ Ｐゴシック" panose="020B0600070205080204" pitchFamily="50" charset="-128"/>
              </a:rPr>
              <a:t>泉質がとてもよい</a:t>
            </a:r>
            <a:r>
              <a:rPr lang="ja-JP" altLang="en-US" dirty="0" smtClean="0"/>
              <a:t>。</a:t>
            </a:r>
            <a:endParaRPr lang="en-US" altLang="ja-JP" dirty="0" smtClean="0"/>
          </a:p>
          <a:p>
            <a:pPr>
              <a:buNone/>
            </a:pPr>
            <a:r>
              <a:rPr lang="ja-JP" altLang="en-US" dirty="0" smtClean="0"/>
              <a:t>・休憩所が広く、</a:t>
            </a:r>
            <a:r>
              <a:rPr lang="ja-JP" altLang="en-US" dirty="0" smtClean="0">
                <a:latin typeface="ＭＳ Ｐゴシック" panose="020B0600070205080204" pitchFamily="50" charset="-128"/>
                <a:ea typeface="ＭＳ Ｐゴシック" panose="020B0600070205080204" pitchFamily="50" charset="-128"/>
              </a:rPr>
              <a:t>くつろげる</a:t>
            </a:r>
            <a:r>
              <a:rPr lang="ja-JP" altLang="en-US" dirty="0" smtClean="0"/>
              <a:t>。</a:t>
            </a:r>
            <a:endParaRPr lang="en-US" altLang="ja-JP" dirty="0" smtClean="0"/>
          </a:p>
          <a:p>
            <a:pPr>
              <a:buNone/>
            </a:pPr>
            <a:r>
              <a:rPr lang="ja-JP" altLang="en-US" dirty="0" smtClean="0"/>
              <a:t>・日によって</a:t>
            </a:r>
            <a:r>
              <a:rPr lang="ja-JP" altLang="en-US" dirty="0" smtClean="0">
                <a:latin typeface="ＭＳ Ｐゴシック" panose="020B0600070205080204" pitchFamily="50" charset="-128"/>
                <a:ea typeface="ＭＳ Ｐゴシック" panose="020B0600070205080204" pitchFamily="50" charset="-128"/>
              </a:rPr>
              <a:t>和風の浴場と洋風の浴場</a:t>
            </a:r>
            <a:r>
              <a:rPr lang="ja-JP" altLang="en-US" dirty="0" smtClean="0"/>
              <a:t>を楽しめる。</a:t>
            </a:r>
            <a:endParaRPr lang="en-US" altLang="ja-JP" dirty="0" smtClean="0"/>
          </a:p>
          <a:p>
            <a:endParaRPr lang="en-US" altLang="ja-JP" dirty="0" smtClean="0"/>
          </a:p>
          <a:p>
            <a:endParaRPr lang="en-US" altLang="ja-JP" dirty="0" smtClean="0"/>
          </a:p>
          <a:p>
            <a:r>
              <a:rPr lang="ja-JP" altLang="en-US" dirty="0" smtClean="0"/>
              <a:t>改善してほしい点　</a:t>
            </a:r>
            <a:endParaRPr lang="en-US" altLang="ja-JP" dirty="0" smtClean="0"/>
          </a:p>
          <a:p>
            <a:pPr>
              <a:buNone/>
            </a:pPr>
            <a:r>
              <a:rPr lang="ja-JP" altLang="en-US" dirty="0" smtClean="0"/>
              <a:t>・夜１８時に受付が終了してしまうのが残念。</a:t>
            </a:r>
            <a:endParaRPr lang="en-US" altLang="ja-JP" dirty="0" smtClean="0"/>
          </a:p>
          <a:p>
            <a:pPr>
              <a:buNone/>
            </a:pPr>
            <a:r>
              <a:rPr lang="ja-JP" altLang="en-US" dirty="0" smtClean="0"/>
              <a:t>・駐車場から遠い。</a:t>
            </a:r>
            <a:endParaRPr lang="en-US" altLang="ja-JP" dirty="0" smtClean="0"/>
          </a:p>
          <a:p>
            <a:pPr>
              <a:buNone/>
            </a:pPr>
            <a:r>
              <a:rPr lang="ja-JP" altLang="en-US" dirty="0" smtClean="0"/>
              <a:t>・露天風呂が狭い。</a:t>
            </a:r>
            <a:endParaRPr lang="en-US" altLang="ja-JP" dirty="0" smtClean="0"/>
          </a:p>
          <a:p>
            <a:pPr>
              <a:buNone/>
            </a:pPr>
            <a:r>
              <a:rPr lang="ja-JP" altLang="en-US" dirty="0" smtClean="0"/>
              <a:t>・</a:t>
            </a:r>
            <a:r>
              <a:rPr lang="ja-JP" altLang="en-US" dirty="0" smtClean="0">
                <a:latin typeface="ＭＳ Ｐゴシック" panose="020B0600070205080204" pitchFamily="50" charset="-128"/>
                <a:ea typeface="ＭＳ Ｐゴシック" panose="020B0600070205080204" pitchFamily="50" charset="-128"/>
              </a:rPr>
              <a:t>備えつきの化粧水</a:t>
            </a:r>
            <a:r>
              <a:rPr lang="ja-JP" altLang="en-US" dirty="0" smtClean="0"/>
              <a:t>がほしい。</a:t>
            </a:r>
            <a:endParaRPr lang="en-US" altLang="ja-JP" dirty="0" smtClean="0"/>
          </a:p>
          <a:p>
            <a:pPr>
              <a:buNone/>
            </a:pPr>
            <a:endParaRPr lang="en-US" altLang="ja-JP" dirty="0" smtClean="0"/>
          </a:p>
          <a:p>
            <a:pPr>
              <a:buNone/>
            </a:pPr>
            <a:endParaRPr lang="en-US" altLang="ja-JP" dirty="0" smtClean="0"/>
          </a:p>
          <a:p>
            <a:pPr>
              <a:buNone/>
            </a:pPr>
            <a:endParaRPr lang="en-US" altLang="ja-JP" dirty="0" smtClean="0"/>
          </a:p>
          <a:p>
            <a:pPr>
              <a:buNone/>
            </a:pPr>
            <a:endParaRPr lang="en-US" altLang="ja-JP" dirty="0" smtClean="0"/>
          </a:p>
          <a:p>
            <a:pPr>
              <a:buNone/>
            </a:pPr>
            <a:endParaRPr kumimoji="1" lang="en-US" altLang="ja-JP" dirty="0" smtClean="0"/>
          </a:p>
          <a:p>
            <a:pPr>
              <a:buNone/>
            </a:pPr>
            <a:endParaRPr lang="en-US" altLang="ja-JP" dirty="0" smtClean="0"/>
          </a:p>
          <a:p>
            <a:pPr>
              <a:buNone/>
            </a:pPr>
            <a:endParaRPr lang="en-US" altLang="ja-JP" dirty="0" smtClean="0"/>
          </a:p>
          <a:p>
            <a:pPr>
              <a:buNone/>
            </a:pPr>
            <a:endParaRPr kumimoji="1" lang="en-US" altLang="ja-JP"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74638"/>
            <a:ext cx="7457256" cy="706090"/>
          </a:xfrm>
        </p:spPr>
        <p:txBody>
          <a:bodyPr/>
          <a:lstStyle/>
          <a:p>
            <a:r>
              <a:rPr kumimoji="1" lang="ja-JP" altLang="en-US" dirty="0" smtClean="0">
                <a:latin typeface="ＭＳ Ｐゴシック" panose="020B0600070205080204" pitchFamily="50" charset="-128"/>
                <a:ea typeface="ＭＳ Ｐゴシック" panose="020B0600070205080204" pitchFamily="50" charset="-128"/>
              </a:rPr>
              <a:t>投稿をみて考えたこと</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コンテンツ プレースホルダ 2"/>
          <p:cNvSpPr>
            <a:spLocks noGrp="1"/>
          </p:cNvSpPr>
          <p:nvPr>
            <p:ph sz="quarter" idx="1"/>
          </p:nvPr>
        </p:nvSpPr>
        <p:spPr>
          <a:xfrm>
            <a:off x="467544" y="1340768"/>
            <a:ext cx="7632848" cy="5133184"/>
          </a:xfrm>
        </p:spPr>
        <p:txBody>
          <a:bodyPr/>
          <a:lstStyle/>
          <a:p>
            <a:r>
              <a:rPr kumimoji="1" lang="ja-JP" altLang="en-US" dirty="0" smtClean="0"/>
              <a:t>今回、のめこい湯の口コミをみて満足よりもやや満足が</a:t>
            </a:r>
            <a:r>
              <a:rPr lang="ja-JP" altLang="en-US" dirty="0" smtClean="0"/>
              <a:t>多く、</a:t>
            </a:r>
            <a:r>
              <a:rPr lang="ja-JP" altLang="en-US" dirty="0" smtClean="0">
                <a:latin typeface="ＭＳ Ｐゴシック" panose="020B0600070205080204" pitchFamily="50" charset="-128"/>
                <a:ea typeface="ＭＳ Ｐゴシック" panose="020B0600070205080204" pitchFamily="50" charset="-128"/>
              </a:rPr>
              <a:t>あと</a:t>
            </a:r>
            <a:r>
              <a:rPr lang="en-US" altLang="ja-JP" dirty="0" smtClean="0">
                <a:latin typeface="ＭＳ Ｐゴシック" panose="020B0600070205080204" pitchFamily="50" charset="-128"/>
                <a:ea typeface="ＭＳ Ｐゴシック" panose="020B0600070205080204" pitchFamily="50" charset="-128"/>
              </a:rPr>
              <a:t>1</a:t>
            </a:r>
            <a:r>
              <a:rPr lang="ja-JP" altLang="en-US" dirty="0" smtClean="0">
                <a:latin typeface="ＭＳ Ｐゴシック" panose="020B0600070205080204" pitchFamily="50" charset="-128"/>
                <a:ea typeface="ＭＳ Ｐゴシック" panose="020B0600070205080204" pitchFamily="50" charset="-128"/>
              </a:rPr>
              <a:t>つ改善すれば満足</a:t>
            </a:r>
            <a:r>
              <a:rPr lang="ja-JP" altLang="en-US" dirty="0" smtClean="0"/>
              <a:t>になるという意見が多数あった。「備え付けの化粧水がほしい」などの意見があり、　　改善できる意見もあったので改善すべきだと思う。</a:t>
            </a:r>
            <a:endParaRPr lang="en-US" altLang="ja-JP" dirty="0" smtClean="0"/>
          </a:p>
          <a:p>
            <a:r>
              <a:rPr lang="ja-JP" altLang="en-US" dirty="0"/>
              <a:t>また</a:t>
            </a:r>
            <a:r>
              <a:rPr lang="ja-JP" altLang="en-US" dirty="0" smtClean="0"/>
              <a:t>、のめこい湯の</a:t>
            </a:r>
            <a:r>
              <a:rPr lang="ja-JP" altLang="en-US" dirty="0" smtClean="0">
                <a:latin typeface="ＭＳ Ｐゴシック" panose="020B0600070205080204" pitchFamily="50" charset="-128"/>
                <a:ea typeface="ＭＳ Ｐゴシック" panose="020B0600070205080204" pitchFamily="50" charset="-128"/>
              </a:rPr>
              <a:t>施設評価は４．３</a:t>
            </a:r>
            <a:r>
              <a:rPr lang="ja-JP" altLang="en-US" dirty="0" smtClean="0"/>
              <a:t>と良かったが、</a:t>
            </a:r>
            <a:r>
              <a:rPr lang="ja-JP" altLang="en-US" dirty="0" smtClean="0">
                <a:latin typeface="ＭＳ Ｐゴシック" panose="020B0600070205080204" pitchFamily="50" charset="-128"/>
                <a:ea typeface="ＭＳ Ｐゴシック" panose="020B0600070205080204" pitchFamily="50" charset="-128"/>
              </a:rPr>
              <a:t>レストランの評価が３．１</a:t>
            </a:r>
            <a:r>
              <a:rPr lang="ja-JP" altLang="en-US" dirty="0" smtClean="0"/>
              <a:t>と低かった。「駐車場から遠い」</a:t>
            </a:r>
            <a:r>
              <a:rPr lang="ja-JP" altLang="en-US" smtClean="0"/>
              <a:t>「</a:t>
            </a:r>
            <a:r>
              <a:rPr lang="ja-JP" altLang="en-US" smtClean="0"/>
              <a:t>露天風呂から</a:t>
            </a:r>
            <a:r>
              <a:rPr lang="ja-JP" altLang="en-US" dirty="0" smtClean="0"/>
              <a:t>川が見えない」など対策が難しい意見や要望もあったが、レストランメニューや化粧水など改善できる部分から対策を考えてほしい。</a:t>
            </a:r>
            <a:endParaRPr lang="en-US" altLang="ja-JP" dirty="0" smtClean="0"/>
          </a:p>
          <a:p>
            <a:pPr marL="0" indent="0">
              <a:buNone/>
            </a:pPr>
            <a:endParaRPr lang="en-US" altLang="ja-JP" dirty="0" smtClean="0"/>
          </a:p>
          <a:p>
            <a:r>
              <a:rPr lang="ja-JP" altLang="en-US" dirty="0" smtClean="0"/>
              <a:t>また口コミサイトは観光客の声を聞ける便利なものだと　　思うので観光客の増加のためにも活用してほしい。　　　　　　　</a:t>
            </a:r>
            <a:endParaRPr lang="en-US" altLang="ja-JP" dirty="0" smtClean="0"/>
          </a:p>
          <a:p>
            <a:pPr>
              <a:buNone/>
            </a:pPr>
            <a:endParaRPr lang="en-US" altLang="ja-JP"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74638"/>
            <a:ext cx="7457256" cy="562074"/>
          </a:xfrm>
        </p:spPr>
        <p:txBody>
          <a:bodyPr/>
          <a:lstStyle/>
          <a:p>
            <a:r>
              <a:rPr kumimoji="1" lang="ja-JP" altLang="en-US" dirty="0" smtClean="0">
                <a:latin typeface="ＭＳ Ｐゴシック" panose="020B0600070205080204" pitchFamily="50" charset="-128"/>
                <a:ea typeface="ＭＳ Ｐゴシック" panose="020B0600070205080204" pitchFamily="50" charset="-128"/>
              </a:rPr>
              <a:t>調べた事についてのまとめ</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コンテンツ プレースホルダ 2"/>
          <p:cNvSpPr>
            <a:spLocks noGrp="1"/>
          </p:cNvSpPr>
          <p:nvPr>
            <p:ph sz="quarter" idx="1"/>
          </p:nvPr>
        </p:nvSpPr>
        <p:spPr>
          <a:xfrm>
            <a:off x="467544" y="1052736"/>
            <a:ext cx="7704856" cy="5421216"/>
          </a:xfrm>
        </p:spPr>
        <p:txBody>
          <a:bodyPr/>
          <a:lstStyle/>
          <a:p>
            <a:r>
              <a:rPr kumimoji="1" lang="ja-JP" altLang="en-US" dirty="0" smtClean="0"/>
              <a:t>今回、</a:t>
            </a:r>
            <a:r>
              <a:rPr kumimoji="1" lang="en-US" altLang="ja-JP" dirty="0" smtClean="0"/>
              <a:t>SNS</a:t>
            </a:r>
            <a:r>
              <a:rPr kumimoji="1" lang="ja-JP" altLang="en-US" dirty="0" err="1" smtClean="0"/>
              <a:t>、</a:t>
            </a:r>
            <a:r>
              <a:rPr kumimoji="1" lang="ja-JP" altLang="en-US" dirty="0" smtClean="0"/>
              <a:t>そして情報発信を調べて自分なりによい点と悪い点が見つかった。この発表が観光客を増やすのに参考にしていただければうれしい。また写真を変えるなど簡単なことから改善していってほしいと思う。</a:t>
            </a:r>
            <a:endParaRPr kumimoji="1" lang="en-US" altLang="ja-JP" dirty="0" smtClean="0"/>
          </a:p>
          <a:p>
            <a:endParaRPr lang="en-US" altLang="ja-JP" dirty="0" smtClean="0"/>
          </a:p>
          <a:p>
            <a:r>
              <a:rPr lang="ja-JP" altLang="en-US" dirty="0" smtClean="0"/>
              <a:t>私もこの発表を通してこれからも丹波山村が発展　　　　するにはどうするべきか考えていきたいと思う。</a:t>
            </a:r>
            <a:endParaRPr lang="en-US" altLang="ja-JP" dirty="0" smtClean="0"/>
          </a:p>
          <a:p>
            <a:endParaRPr lang="en-US" altLang="ja-JP"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ＭＳ Ｐゴシック" pitchFamily="50" charset="-128"/>
                <a:ea typeface="ＭＳ Ｐゴシック" pitchFamily="50" charset="-128"/>
              </a:rPr>
              <a:t>動機</a:t>
            </a:r>
            <a:endParaRPr kumimoji="1" lang="ja-JP" altLang="en-US" dirty="0">
              <a:latin typeface="ＭＳ Ｐゴシック" pitchFamily="50" charset="-128"/>
              <a:ea typeface="ＭＳ Ｐゴシック" pitchFamily="50" charset="-128"/>
            </a:endParaRPr>
          </a:p>
        </p:txBody>
      </p:sp>
      <p:sp>
        <p:nvSpPr>
          <p:cNvPr id="3" name="コンテンツ プレースホルダ 2"/>
          <p:cNvSpPr>
            <a:spLocks noGrp="1"/>
          </p:cNvSpPr>
          <p:nvPr>
            <p:ph sz="quarter" idx="1"/>
          </p:nvPr>
        </p:nvSpPr>
        <p:spPr/>
        <p:txBody>
          <a:bodyPr>
            <a:normAutofit/>
          </a:bodyPr>
          <a:lstStyle/>
          <a:p>
            <a:r>
              <a:rPr kumimoji="1" lang="ja-JP" altLang="en-US" dirty="0" smtClean="0"/>
              <a:t>丹波山村を調べていく中で観光客やリピーターを増やす</a:t>
            </a:r>
            <a:r>
              <a:rPr lang="ja-JP" altLang="en-US" dirty="0" smtClean="0"/>
              <a:t>為には、</a:t>
            </a:r>
            <a:r>
              <a:rPr lang="en-US" altLang="ja-JP" dirty="0" smtClean="0"/>
              <a:t>SNS</a:t>
            </a:r>
            <a:r>
              <a:rPr lang="ja-JP" altLang="en-US" dirty="0" smtClean="0"/>
              <a:t>の活用が不可欠なのではないかと考え情報発信について調べた。　　　　　　　　　　　　　　</a:t>
            </a:r>
            <a:endParaRPr lang="en-US" altLang="ja-JP" dirty="0" smtClean="0"/>
          </a:p>
          <a:p>
            <a:endParaRPr lang="en-US" altLang="ja-JP" dirty="0" smtClean="0"/>
          </a:p>
          <a:p>
            <a:r>
              <a:rPr lang="ja-JP" altLang="en-US" dirty="0" smtClean="0"/>
              <a:t>丹波山村の伝統、食べ物、観光施設を</a:t>
            </a:r>
            <a:r>
              <a:rPr lang="en-US" altLang="ja-JP" dirty="0" smtClean="0"/>
              <a:t>SNS</a:t>
            </a:r>
            <a:r>
              <a:rPr lang="ja-JP" altLang="en-US" dirty="0" smtClean="0"/>
              <a:t>にアップし、　丹波山村をアピールしていけば、その投稿を見た人が興味を持ち、観光客の増加につながるのではないだろうかと考えた。</a:t>
            </a:r>
            <a:endParaRPr lang="en-US" altLang="ja-JP" dirty="0" smtClean="0"/>
          </a:p>
          <a:p>
            <a:endParaRPr lang="en-US" altLang="ja-JP" dirty="0" smtClean="0"/>
          </a:p>
          <a:p>
            <a:pPr>
              <a:buNone/>
            </a:pPr>
            <a:endParaRPr lang="en-US" altLang="ja-JP" dirty="0" smtClean="0"/>
          </a:p>
          <a:p>
            <a:pPr>
              <a:buNone/>
            </a:pPr>
            <a:r>
              <a:rPr kumimoji="1" lang="ja-JP" altLang="en-US" dirty="0" smtClean="0"/>
              <a:t>　</a:t>
            </a:r>
            <a:endParaRPr kumimoji="1" lang="en-US" altLang="ja-JP"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0648"/>
            <a:ext cx="7457255" cy="720079"/>
          </a:xfrm>
        </p:spPr>
        <p:txBody>
          <a:bodyPr>
            <a:normAutofit/>
          </a:bodyPr>
          <a:lstStyle/>
          <a:p>
            <a:r>
              <a:rPr lang="ja-JP" altLang="en-US" sz="2800" b="1" dirty="0" smtClean="0">
                <a:latin typeface="ＭＳ Ｐゴシック" panose="020B0600070205080204" pitchFamily="50" charset="-128"/>
                <a:ea typeface="ＭＳ Ｐゴシック" panose="020B0600070205080204" pitchFamily="50" charset="-128"/>
              </a:rPr>
              <a:t>ツィッターやフェイスブックから</a:t>
            </a:r>
            <a:endParaRPr kumimoji="1" lang="ja-JP" altLang="en-US" sz="2800" b="1" dirty="0">
              <a:latin typeface="ＭＳ Ｐゴシック" panose="020B0600070205080204" pitchFamily="50" charset="-128"/>
              <a:ea typeface="ＭＳ Ｐゴシック" panose="020B0600070205080204" pitchFamily="50" charset="-128"/>
            </a:endParaRPr>
          </a:p>
        </p:txBody>
      </p:sp>
      <p:sp>
        <p:nvSpPr>
          <p:cNvPr id="3" name="コンテンツ プレースホルダ 2"/>
          <p:cNvSpPr>
            <a:spLocks noGrp="1"/>
          </p:cNvSpPr>
          <p:nvPr>
            <p:ph sz="quarter" idx="1"/>
          </p:nvPr>
        </p:nvSpPr>
        <p:spPr>
          <a:xfrm>
            <a:off x="395536" y="1124744"/>
            <a:ext cx="7776864" cy="5349208"/>
          </a:xfrm>
        </p:spPr>
        <p:txBody>
          <a:bodyPr>
            <a:normAutofit lnSpcReduction="10000"/>
          </a:bodyPr>
          <a:lstStyle/>
          <a:p>
            <a:r>
              <a:rPr kumimoji="1" lang="ja-JP" altLang="en-US" dirty="0" smtClean="0"/>
              <a:t>まずはじめに丹波山村のツイッター、フェイスブックについて調べた。</a:t>
            </a:r>
            <a:endParaRPr kumimoji="1" lang="en-US" altLang="ja-JP" dirty="0" smtClean="0"/>
          </a:p>
          <a:p>
            <a:r>
              <a:rPr kumimoji="1" lang="ja-JP" altLang="en-US" dirty="0" smtClean="0"/>
              <a:t>ツイッター　　　　　　　　　　　　　　　　　　　　　　　　　　　　　</a:t>
            </a:r>
            <a:endParaRPr kumimoji="1" lang="en-US" altLang="ja-JP" dirty="0" smtClean="0"/>
          </a:p>
          <a:p>
            <a:pPr>
              <a:buNone/>
            </a:pPr>
            <a:r>
              <a:rPr kumimoji="1" lang="ja-JP" altLang="en-US" dirty="0" smtClean="0"/>
              <a:t>　丹波山村が運営しているツイッターのアカウントは以下の</a:t>
            </a:r>
            <a:r>
              <a:rPr kumimoji="1" lang="en-US" altLang="ja-JP" dirty="0" smtClean="0"/>
              <a:t>2</a:t>
            </a:r>
            <a:r>
              <a:rPr kumimoji="1" lang="ja-JP" altLang="en-US" dirty="0" smtClean="0"/>
              <a:t>つ。</a:t>
            </a:r>
            <a:endParaRPr kumimoji="1" lang="en-US" altLang="ja-JP" dirty="0" smtClean="0"/>
          </a:p>
          <a:p>
            <a:pPr>
              <a:buNone/>
            </a:pPr>
            <a:r>
              <a:rPr lang="ja-JP" altLang="en-US" dirty="0" smtClean="0"/>
              <a:t>・丹波山村温泉のめこい湯・道の駅</a:t>
            </a:r>
            <a:r>
              <a:rPr lang="ja-JP" altLang="en-US" dirty="0" err="1" smtClean="0"/>
              <a:t>たばやま</a:t>
            </a:r>
            <a:endParaRPr lang="en-US" altLang="ja-JP" dirty="0" smtClean="0"/>
          </a:p>
          <a:p>
            <a:pPr>
              <a:buNone/>
            </a:pPr>
            <a:r>
              <a:rPr lang="ja-JP" altLang="en-US" dirty="0" smtClean="0"/>
              <a:t>→丹波山村役場・温泉観光課の公式アカウント　　　　　　　のめこい湯をはじめ丹波山村の観光情報を発信している。</a:t>
            </a:r>
            <a:endParaRPr lang="en-US" altLang="ja-JP" dirty="0" smtClean="0"/>
          </a:p>
          <a:p>
            <a:pPr>
              <a:buNone/>
            </a:pPr>
            <a:endParaRPr lang="en-US" altLang="ja-JP" dirty="0" smtClean="0"/>
          </a:p>
          <a:p>
            <a:pPr>
              <a:buNone/>
            </a:pPr>
            <a:r>
              <a:rPr lang="ja-JP" altLang="en-US" dirty="0" smtClean="0"/>
              <a:t>・丹波山村協力隊山担当</a:t>
            </a:r>
            <a:endParaRPr lang="en-US" altLang="ja-JP" dirty="0" smtClean="0"/>
          </a:p>
          <a:p>
            <a:pPr>
              <a:buNone/>
            </a:pPr>
            <a:r>
              <a:rPr lang="ja-JP" altLang="en-US" dirty="0" smtClean="0"/>
              <a:t>→協力隊の方々が運営しているアカウント　　　　　　　　　　村内の山々に関する情報や活動、信仰文化、民俗などを発信している。</a:t>
            </a:r>
            <a:endParaRPr lang="en-US" altLang="ja-JP"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74638"/>
            <a:ext cx="7529264" cy="634082"/>
          </a:xfrm>
        </p:spPr>
        <p:txBody>
          <a:bodyPr/>
          <a:lstStyle/>
          <a:p>
            <a:r>
              <a:rPr lang="ja-JP" altLang="en-US" dirty="0" smtClean="0">
                <a:latin typeface="ＭＳ Ｐゴシック" panose="020B0600070205080204" pitchFamily="50" charset="-128"/>
                <a:ea typeface="ＭＳ Ｐゴシック" panose="020B0600070205080204" pitchFamily="50" charset="-128"/>
              </a:rPr>
              <a:t>自分</a:t>
            </a:r>
            <a:r>
              <a:rPr kumimoji="1" lang="ja-JP" altLang="en-US" dirty="0" smtClean="0">
                <a:latin typeface="ＭＳ Ｐゴシック" panose="020B0600070205080204" pitchFamily="50" charset="-128"/>
                <a:ea typeface="ＭＳ Ｐゴシック" panose="020B0600070205080204" pitchFamily="50" charset="-128"/>
              </a:rPr>
              <a:t>の目からみた良い点と改善点</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コンテンツ プレースホルダ 2"/>
          <p:cNvSpPr>
            <a:spLocks noGrp="1"/>
          </p:cNvSpPr>
          <p:nvPr>
            <p:ph sz="quarter" idx="1"/>
          </p:nvPr>
        </p:nvSpPr>
        <p:spPr>
          <a:xfrm>
            <a:off x="395536" y="1052736"/>
            <a:ext cx="7704856" cy="5133184"/>
          </a:xfrm>
        </p:spPr>
        <p:txBody>
          <a:bodyPr/>
          <a:lstStyle/>
          <a:p>
            <a:r>
              <a:rPr lang="ja-JP" altLang="en-US" dirty="0" smtClean="0"/>
              <a:t>自分の目から見てツイッターやフェイスブックで丹波山村の四季折々の風景やイベントの情報を発信していてとてもよいと思った。</a:t>
            </a:r>
            <a:endParaRPr lang="en-US" altLang="ja-JP" dirty="0" smtClean="0"/>
          </a:p>
          <a:p>
            <a:endParaRPr lang="en-US" altLang="ja-JP" dirty="0" smtClean="0"/>
          </a:p>
          <a:p>
            <a:r>
              <a:rPr lang="ja-JP" altLang="en-US" dirty="0" smtClean="0"/>
              <a:t>最近丹波山村ではキヌアというものを栽培しているそうで、栽培するのはなかなか珍しいのでもっとアピールすることで丹波山村に興味をもってもらえるのではないだろうか。また、ホームページにはフェイスブックのリンクは張ってあったが</a:t>
            </a:r>
            <a:r>
              <a:rPr lang="ja-JP" altLang="en-US" dirty="0" smtClean="0">
                <a:latin typeface="ＭＳ Ｐゴシック" panose="020B0600070205080204" pitchFamily="50" charset="-128"/>
                <a:ea typeface="ＭＳ Ｐゴシック" panose="020B0600070205080204" pitchFamily="50" charset="-128"/>
              </a:rPr>
              <a:t>ツイッターのリンクは無かった</a:t>
            </a:r>
            <a:r>
              <a:rPr lang="ja-JP" altLang="en-US" dirty="0" smtClean="0"/>
              <a:t>ので張ってもらいたいと思う。</a:t>
            </a:r>
            <a:endParaRPr lang="en-US" altLang="ja-JP" dirty="0" smtClean="0"/>
          </a:p>
          <a:p>
            <a:pPr>
              <a:buNone/>
            </a:pPr>
            <a:endParaRPr lang="en-US" altLang="ja-JP" dirty="0" smtClean="0"/>
          </a:p>
          <a:p>
            <a:pPr>
              <a:buNone/>
            </a:pPr>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260648"/>
            <a:ext cx="7385248" cy="576064"/>
          </a:xfrm>
        </p:spPr>
        <p:txBody>
          <a:bodyPr>
            <a:normAutofit/>
          </a:bodyPr>
          <a:lstStyle/>
          <a:p>
            <a:r>
              <a:rPr kumimoji="1" lang="ja-JP" altLang="en-US" dirty="0" smtClean="0">
                <a:latin typeface="ＭＳ Ｐゴシック" panose="020B0600070205080204" pitchFamily="50" charset="-128"/>
                <a:ea typeface="ＭＳ Ｐゴシック" panose="020B0600070205080204" pitchFamily="50" charset="-128"/>
              </a:rPr>
              <a:t>丹波山村のホームページから</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コンテンツ プレースホルダ 2"/>
          <p:cNvSpPr>
            <a:spLocks noGrp="1"/>
          </p:cNvSpPr>
          <p:nvPr>
            <p:ph sz="quarter" idx="1"/>
          </p:nvPr>
        </p:nvSpPr>
        <p:spPr>
          <a:xfrm>
            <a:off x="323528" y="1052736"/>
            <a:ext cx="7848872" cy="5421216"/>
          </a:xfrm>
        </p:spPr>
        <p:txBody>
          <a:bodyPr/>
          <a:lstStyle/>
          <a:p>
            <a:r>
              <a:rPr lang="ja-JP" altLang="en-US" dirty="0" smtClean="0"/>
              <a:t>丹波山村のホームページの構成</a:t>
            </a:r>
            <a:endParaRPr lang="en-US" altLang="ja-JP" dirty="0" smtClean="0"/>
          </a:p>
          <a:p>
            <a:pPr>
              <a:buNone/>
            </a:pPr>
            <a:r>
              <a:rPr lang="ja-JP" altLang="en-US" dirty="0" smtClean="0"/>
              <a:t>・トップ</a:t>
            </a:r>
            <a:r>
              <a:rPr lang="ja-JP" altLang="en-US" sz="2000" dirty="0" smtClean="0"/>
              <a:t>・・・</a:t>
            </a:r>
            <a:r>
              <a:rPr lang="ja-JP" altLang="en-US" dirty="0" smtClean="0"/>
              <a:t>丹波山村の日頃のニュース、行事のお知らせ</a:t>
            </a:r>
            <a:endParaRPr lang="en-US" altLang="ja-JP" dirty="0" smtClean="0"/>
          </a:p>
          <a:p>
            <a:pPr>
              <a:buNone/>
            </a:pPr>
            <a:r>
              <a:rPr lang="ja-JP" altLang="en-US" dirty="0" smtClean="0"/>
              <a:t>・暮らしガイド</a:t>
            </a:r>
            <a:r>
              <a:rPr lang="ja-JP" altLang="en-US" sz="2000" dirty="0" smtClean="0"/>
              <a:t>・・・</a:t>
            </a:r>
            <a:r>
              <a:rPr lang="ja-JP" altLang="en-US" dirty="0" smtClean="0"/>
              <a:t>山村留学や移住者の方々への説明</a:t>
            </a:r>
            <a:endParaRPr lang="en-US" altLang="ja-JP" sz="2800" dirty="0" smtClean="0"/>
          </a:p>
          <a:p>
            <a:pPr>
              <a:buNone/>
            </a:pPr>
            <a:r>
              <a:rPr lang="ja-JP" altLang="en-US" dirty="0" smtClean="0"/>
              <a:t>・観光ガイド</a:t>
            </a:r>
            <a:r>
              <a:rPr lang="ja-JP" altLang="en-US" sz="2000" dirty="0" smtClean="0"/>
              <a:t>・・・</a:t>
            </a:r>
            <a:r>
              <a:rPr lang="ja-JP" altLang="en-US" dirty="0" smtClean="0"/>
              <a:t>施設紹介や登山コース紹介</a:t>
            </a:r>
            <a:endParaRPr lang="en-US" altLang="ja-JP" dirty="0" smtClean="0"/>
          </a:p>
          <a:p>
            <a:pPr>
              <a:buNone/>
            </a:pPr>
            <a:r>
              <a:rPr lang="ja-JP" altLang="en-US" sz="2800" dirty="0" smtClean="0"/>
              <a:t>・</a:t>
            </a:r>
            <a:r>
              <a:rPr lang="ja-JP" altLang="en-US" dirty="0" smtClean="0"/>
              <a:t>行政ガイド</a:t>
            </a:r>
            <a:r>
              <a:rPr lang="ja-JP" altLang="en-US" sz="2000" dirty="0" smtClean="0"/>
              <a:t>・・・</a:t>
            </a:r>
            <a:r>
              <a:rPr lang="ja-JP" altLang="en-US" dirty="0" smtClean="0"/>
              <a:t>村の行政について</a:t>
            </a:r>
            <a:endParaRPr lang="en-US" altLang="ja-JP" dirty="0" smtClean="0"/>
          </a:p>
          <a:p>
            <a:pPr>
              <a:buNone/>
            </a:pPr>
            <a:r>
              <a:rPr lang="ja-JP" altLang="en-US" dirty="0" smtClean="0"/>
              <a:t>・アクセス</a:t>
            </a:r>
            <a:r>
              <a:rPr lang="ja-JP" altLang="en-US" sz="2000" dirty="0" smtClean="0"/>
              <a:t>・・・</a:t>
            </a:r>
            <a:r>
              <a:rPr lang="ja-JP" altLang="en-US" dirty="0" smtClean="0"/>
              <a:t>丹波山のガイドマップや交通アクセスなど　</a:t>
            </a:r>
            <a:endParaRPr lang="en-US" altLang="ja-JP" dirty="0" smtClean="0"/>
          </a:p>
          <a:p>
            <a:pPr>
              <a:buNone/>
            </a:pPr>
            <a:endParaRPr lang="en-US" altLang="ja-JP" dirty="0" smtClean="0"/>
          </a:p>
          <a:p>
            <a:pPr>
              <a:buNone/>
            </a:pPr>
            <a:r>
              <a:rPr lang="ja-JP" altLang="en-US" dirty="0" smtClean="0"/>
              <a:t>他にも、道の駅</a:t>
            </a:r>
            <a:r>
              <a:rPr lang="ja-JP" altLang="en-US" dirty="0" err="1" smtClean="0"/>
              <a:t>たばやま、</a:t>
            </a:r>
            <a:r>
              <a:rPr lang="ja-JP" altLang="en-US" dirty="0" smtClean="0"/>
              <a:t>のめこい湯のリンク、丹波山村の</a:t>
            </a:r>
            <a:endParaRPr lang="en-US" altLang="ja-JP" dirty="0" smtClean="0"/>
          </a:p>
          <a:p>
            <a:pPr>
              <a:buNone/>
            </a:pPr>
            <a:r>
              <a:rPr lang="ja-JP" altLang="en-US" dirty="0" smtClean="0"/>
              <a:t>空き家バンクのことが掲載されている。　　　　　　　　　　　</a:t>
            </a:r>
            <a:endParaRPr lang="en-US" altLang="ja-JP" sz="2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74638"/>
            <a:ext cx="7457256" cy="634082"/>
          </a:xfrm>
        </p:spPr>
        <p:txBody>
          <a:bodyPr/>
          <a:lstStyle/>
          <a:p>
            <a:r>
              <a:rPr kumimoji="1" lang="ja-JP" altLang="en-US" dirty="0" smtClean="0">
                <a:latin typeface="ＭＳ Ｐゴシック" panose="020B0600070205080204" pitchFamily="50" charset="-128"/>
                <a:ea typeface="ＭＳ Ｐゴシック" panose="020B0600070205080204" pitchFamily="50" charset="-128"/>
              </a:rPr>
              <a:t>自分の目から見た良い点と改善点</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コンテンツ プレースホルダ 2"/>
          <p:cNvSpPr>
            <a:spLocks noGrp="1"/>
          </p:cNvSpPr>
          <p:nvPr>
            <p:ph sz="quarter" idx="1"/>
          </p:nvPr>
        </p:nvSpPr>
        <p:spPr>
          <a:xfrm>
            <a:off x="467544" y="980728"/>
            <a:ext cx="7457256" cy="5493224"/>
          </a:xfrm>
        </p:spPr>
        <p:txBody>
          <a:bodyPr/>
          <a:lstStyle/>
          <a:p>
            <a:r>
              <a:rPr kumimoji="1" lang="ja-JP" altLang="en-US" dirty="0" smtClean="0"/>
              <a:t>自分の目から見て山村留学についてまたは、子育てのことについての情報が多く載っている。</a:t>
            </a:r>
            <a:endParaRPr kumimoji="1" lang="en-US" altLang="ja-JP" dirty="0" smtClean="0"/>
          </a:p>
          <a:p>
            <a:r>
              <a:rPr kumimoji="1" lang="ja-JP" altLang="en-US" dirty="0" smtClean="0"/>
              <a:t>観光客が利用できる旅館や観光施設などの情報が多く載っている。</a:t>
            </a:r>
            <a:endParaRPr kumimoji="1" lang="en-US" altLang="ja-JP" dirty="0" smtClean="0"/>
          </a:p>
          <a:p>
            <a:r>
              <a:rPr lang="ja-JP" altLang="en-US" dirty="0" smtClean="0"/>
              <a:t>タバスキーニュースなど丹波山村で行われたイベントの様子を知ることができる。</a:t>
            </a:r>
            <a:endParaRPr lang="en-US" altLang="ja-JP" dirty="0" smtClean="0"/>
          </a:p>
          <a:p>
            <a:pPr>
              <a:buNone/>
            </a:pPr>
            <a:r>
              <a:rPr kumimoji="1" lang="ja-JP" altLang="en-US" dirty="0" smtClean="0"/>
              <a:t>▲</a:t>
            </a:r>
            <a:r>
              <a:rPr kumimoji="1" lang="ja-JP" altLang="en-US" dirty="0" smtClean="0">
                <a:latin typeface="ＭＳ Ｐゴシック" panose="020B0600070205080204" pitchFamily="50" charset="-128"/>
                <a:ea typeface="ＭＳ Ｐゴシック" panose="020B0600070205080204" pitchFamily="50" charset="-128"/>
              </a:rPr>
              <a:t>フェイスブックのリンクは存在するが丹波山村のツイッターのリンクが張っていないので張ってほしい。</a:t>
            </a:r>
            <a:endParaRPr kumimoji="1" lang="en-US" altLang="ja-JP" dirty="0" smtClean="0">
              <a:latin typeface="ＭＳ Ｐゴシック" panose="020B0600070205080204" pitchFamily="50" charset="-128"/>
              <a:ea typeface="ＭＳ Ｐゴシック" panose="020B0600070205080204" pitchFamily="50" charset="-128"/>
            </a:endParaRPr>
          </a:p>
          <a:p>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74638"/>
            <a:ext cx="7457256" cy="706090"/>
          </a:xfrm>
        </p:spPr>
        <p:txBody>
          <a:bodyPr/>
          <a:lstStyle/>
          <a:p>
            <a:r>
              <a:rPr kumimoji="1" lang="ja-JP" altLang="en-US" dirty="0" smtClean="0"/>
              <a:t>観光客の目から見た改善すべき点</a:t>
            </a:r>
            <a:endParaRPr kumimoji="1" lang="ja-JP" altLang="en-US" dirty="0"/>
          </a:p>
        </p:txBody>
      </p:sp>
      <p:sp>
        <p:nvSpPr>
          <p:cNvPr id="3" name="コンテンツ プレースホルダ 2"/>
          <p:cNvSpPr>
            <a:spLocks noGrp="1"/>
          </p:cNvSpPr>
          <p:nvPr>
            <p:ph sz="quarter" idx="1"/>
          </p:nvPr>
        </p:nvSpPr>
        <p:spPr>
          <a:xfrm>
            <a:off x="467544" y="1268760"/>
            <a:ext cx="7457256" cy="5205192"/>
          </a:xfrm>
        </p:spPr>
        <p:txBody>
          <a:bodyPr/>
          <a:lstStyle/>
          <a:p>
            <a:r>
              <a:rPr kumimoji="1" lang="ja-JP" altLang="en-US" dirty="0" smtClean="0"/>
              <a:t>今回は観光客が一番最初に目をつけるであろう、　　　観光サイトについて調べた。</a:t>
            </a:r>
            <a:endParaRPr kumimoji="1" lang="en-US" altLang="ja-JP" dirty="0" smtClean="0"/>
          </a:p>
          <a:p>
            <a:r>
              <a:rPr lang="ja-JP" altLang="en-US" dirty="0" smtClean="0"/>
              <a:t>観光客の目から見てみると次のことを感じたこと</a:t>
            </a:r>
            <a:endParaRPr lang="en-US" altLang="ja-JP" dirty="0" smtClean="0"/>
          </a:p>
          <a:p>
            <a:pPr>
              <a:buNone/>
            </a:pPr>
            <a:r>
              <a:rPr lang="ja-JP" altLang="en-US" dirty="0" smtClean="0"/>
              <a:t>▲村営釣り場</a:t>
            </a:r>
            <a:r>
              <a:rPr lang="ja-JP" altLang="en-US" sz="2000" dirty="0" smtClean="0"/>
              <a:t>・・・</a:t>
            </a:r>
            <a:r>
              <a:rPr lang="ja-JP" altLang="en-US" dirty="0" smtClean="0">
                <a:latin typeface="Cambria Math" pitchFamily="18" charset="0"/>
                <a:ea typeface="ＤＨＰ平成明朝体W7" pitchFamily="2" charset="-128"/>
                <a:cs typeface="Aharoni" pitchFamily="2" charset="-79"/>
              </a:rPr>
              <a:t>釣りの様子だけでなく魚を釣った瞬間の写真を加えた方がよい。</a:t>
            </a:r>
            <a:endParaRPr lang="en-US" altLang="ja-JP" dirty="0" smtClean="0">
              <a:latin typeface="Cambria Math" pitchFamily="18" charset="0"/>
              <a:ea typeface="Cambria Math" pitchFamily="18" charset="0"/>
              <a:cs typeface="Aharoni" pitchFamily="2" charset="-79"/>
            </a:endParaRPr>
          </a:p>
          <a:p>
            <a:pPr>
              <a:buNone/>
            </a:pPr>
            <a:r>
              <a:rPr lang="ja-JP" altLang="en-US" dirty="0" smtClean="0"/>
              <a:t>○釣った瞬間を加えた方が釣りの楽しさが見ている</a:t>
            </a:r>
            <a:r>
              <a:rPr lang="ja-JP" altLang="en-US" dirty="0" smtClean="0"/>
              <a:t>人に伝わる</a:t>
            </a:r>
            <a:r>
              <a:rPr lang="ja-JP" altLang="en-US" dirty="0" smtClean="0"/>
              <a:t>のではないか</a:t>
            </a:r>
            <a:endParaRPr lang="en-US" altLang="ja-JP" dirty="0" smtClean="0"/>
          </a:p>
        </p:txBody>
      </p:sp>
      <p:pic>
        <p:nvPicPr>
          <p:cNvPr id="1026" name="Picture 2" descr="http://www.vill.tabayama.yamanashi.jp/kanko/images/tsuri1.jpg"/>
          <p:cNvPicPr>
            <a:picLocks noChangeAspect="1" noChangeArrowheads="1"/>
          </p:cNvPicPr>
          <p:nvPr/>
        </p:nvPicPr>
        <p:blipFill>
          <a:blip r:embed="rId2" cstate="print"/>
          <a:srcRect/>
          <a:stretch>
            <a:fillRect/>
          </a:stretch>
        </p:blipFill>
        <p:spPr bwMode="auto">
          <a:xfrm>
            <a:off x="4716016" y="4509120"/>
            <a:ext cx="2857500" cy="1914525"/>
          </a:xfrm>
          <a:prstGeom prst="rect">
            <a:avLst/>
          </a:prstGeom>
          <a:noFill/>
        </p:spPr>
      </p:pic>
      <p:pic>
        <p:nvPicPr>
          <p:cNvPr id="1028" name="Picture 4" descr="http://www.vill.tabayama.yamanashi.jp/kanko/images/tsuri2.jpg"/>
          <p:cNvPicPr>
            <a:picLocks noChangeAspect="1" noChangeArrowheads="1"/>
          </p:cNvPicPr>
          <p:nvPr/>
        </p:nvPicPr>
        <p:blipFill>
          <a:blip r:embed="rId3" cstate="print"/>
          <a:srcRect/>
          <a:stretch>
            <a:fillRect/>
          </a:stretch>
        </p:blipFill>
        <p:spPr bwMode="auto">
          <a:xfrm>
            <a:off x="899592" y="4437112"/>
            <a:ext cx="2857500" cy="1895475"/>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74638"/>
            <a:ext cx="7457256" cy="634082"/>
          </a:xfrm>
        </p:spPr>
        <p:txBody>
          <a:bodyPr/>
          <a:lstStyle/>
          <a:p>
            <a:r>
              <a:rPr kumimoji="1" lang="ja-JP" altLang="en-US" dirty="0" smtClean="0">
                <a:latin typeface="ＭＳ Ｐゴシック" panose="020B0600070205080204" pitchFamily="50" charset="-128"/>
                <a:ea typeface="ＭＳ Ｐゴシック" panose="020B0600070205080204" pitchFamily="50" charset="-128"/>
              </a:rPr>
              <a:t>観光客の目から見た改善点</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コンテンツ プレースホルダ 2"/>
          <p:cNvSpPr>
            <a:spLocks noGrp="1"/>
          </p:cNvSpPr>
          <p:nvPr>
            <p:ph sz="quarter" idx="1"/>
          </p:nvPr>
        </p:nvSpPr>
        <p:spPr>
          <a:xfrm>
            <a:off x="467544" y="1052736"/>
            <a:ext cx="7704856" cy="5421216"/>
          </a:xfrm>
        </p:spPr>
        <p:txBody>
          <a:bodyPr/>
          <a:lstStyle/>
          <a:p>
            <a:pPr>
              <a:buNone/>
            </a:pPr>
            <a:r>
              <a:rPr lang="ja-JP" altLang="en-US" dirty="0" smtClean="0"/>
              <a:t>▲そば邸やまびこ庵</a:t>
            </a:r>
            <a:r>
              <a:rPr lang="ja-JP" altLang="en-US" sz="2000" dirty="0" smtClean="0"/>
              <a:t>・・・</a:t>
            </a:r>
            <a:r>
              <a:rPr lang="ja-JP" altLang="en-US" dirty="0" smtClean="0"/>
              <a:t>おいしいそばの写真が遠くから撮影してあり、少し見えずらくなっている。</a:t>
            </a:r>
            <a:endParaRPr lang="en-US" altLang="ja-JP" dirty="0" smtClean="0"/>
          </a:p>
          <a:p>
            <a:pPr>
              <a:buNone/>
            </a:pPr>
            <a:r>
              <a:rPr lang="ja-JP" altLang="en-US" sz="2800" dirty="0" smtClean="0"/>
              <a:t>○</a:t>
            </a:r>
            <a:r>
              <a:rPr lang="ja-JP" altLang="en-US" dirty="0" smtClean="0"/>
              <a:t>もっと近くで撮影し、</a:t>
            </a:r>
            <a:r>
              <a:rPr lang="ja-JP" altLang="en-US" dirty="0" smtClean="0">
                <a:latin typeface="ＭＳ Ｐゴシック" panose="020B0600070205080204" pitchFamily="50" charset="-128"/>
                <a:ea typeface="ＭＳ Ｐゴシック" panose="020B0600070205080204" pitchFamily="50" charset="-128"/>
              </a:rPr>
              <a:t>おいしそうな写真</a:t>
            </a:r>
            <a:r>
              <a:rPr lang="ja-JP" altLang="en-US" dirty="0" smtClean="0"/>
              <a:t>を使うことで観光客も食べてみたいと感じるのではないか。</a:t>
            </a:r>
            <a:endParaRPr lang="en-US" altLang="ja-JP" sz="2800" dirty="0" smtClean="0"/>
          </a:p>
        </p:txBody>
      </p:sp>
      <p:pic>
        <p:nvPicPr>
          <p:cNvPr id="26626" name="Picture 2" descr="http://www.vill.tabayama.yamanashi.jp/kanko/images/soba2.jpg"/>
          <p:cNvPicPr>
            <a:picLocks noChangeAspect="1" noChangeArrowheads="1"/>
          </p:cNvPicPr>
          <p:nvPr/>
        </p:nvPicPr>
        <p:blipFill>
          <a:blip r:embed="rId2" cstate="print"/>
          <a:srcRect/>
          <a:stretch>
            <a:fillRect/>
          </a:stretch>
        </p:blipFill>
        <p:spPr bwMode="auto">
          <a:xfrm>
            <a:off x="755576" y="3284984"/>
            <a:ext cx="3168352" cy="2376264"/>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74638"/>
            <a:ext cx="7457256" cy="706090"/>
          </a:xfrm>
        </p:spPr>
        <p:txBody>
          <a:bodyPr/>
          <a:lstStyle/>
          <a:p>
            <a:r>
              <a:rPr kumimoji="1" lang="ja-JP" altLang="en-US" dirty="0" smtClean="0">
                <a:latin typeface="ＭＳ Ｐゴシック" panose="020B0600070205080204" pitchFamily="50" charset="-128"/>
                <a:ea typeface="ＭＳ Ｐゴシック" panose="020B0600070205080204" pitchFamily="50" charset="-128"/>
              </a:rPr>
              <a:t>観光客の目から見た改善点</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コンテンツ プレースホルダ 2"/>
          <p:cNvSpPr>
            <a:spLocks noGrp="1"/>
          </p:cNvSpPr>
          <p:nvPr>
            <p:ph sz="quarter" idx="1"/>
          </p:nvPr>
        </p:nvSpPr>
        <p:spPr>
          <a:xfrm>
            <a:off x="467544" y="1124744"/>
            <a:ext cx="7457256" cy="5349208"/>
          </a:xfrm>
        </p:spPr>
        <p:txBody>
          <a:bodyPr/>
          <a:lstStyle/>
          <a:p>
            <a:pPr>
              <a:buNone/>
            </a:pPr>
            <a:r>
              <a:rPr kumimoji="1" lang="ja-JP" altLang="en-US" dirty="0" smtClean="0"/>
              <a:t>▲ローラー滑り台</a:t>
            </a:r>
            <a:r>
              <a:rPr kumimoji="1" lang="ja-JP" altLang="en-US" sz="2000" dirty="0" smtClean="0"/>
              <a:t>・</a:t>
            </a:r>
            <a:r>
              <a:rPr lang="ja-JP" altLang="en-US" sz="2000" dirty="0" smtClean="0"/>
              <a:t>・・</a:t>
            </a:r>
            <a:r>
              <a:rPr lang="ja-JP" altLang="en-US" dirty="0" smtClean="0"/>
              <a:t>滑っている人が楽しんでいる写真を加えた方がよいのではないか。</a:t>
            </a:r>
            <a:endParaRPr lang="en-US" altLang="ja-JP" dirty="0" smtClean="0"/>
          </a:p>
          <a:p>
            <a:pPr>
              <a:buNone/>
            </a:pPr>
            <a:r>
              <a:rPr lang="ja-JP" altLang="en-US" dirty="0" smtClean="0"/>
              <a:t>○</a:t>
            </a:r>
            <a:r>
              <a:rPr kumimoji="1" lang="ja-JP" altLang="en-US" dirty="0" smtClean="0"/>
              <a:t>多くが遠くからの写真なので</a:t>
            </a:r>
            <a:r>
              <a:rPr kumimoji="1" lang="ja-JP" altLang="en-US" dirty="0" smtClean="0">
                <a:latin typeface="ＭＳ Ｐゴシック" panose="020B0600070205080204" pitchFamily="50" charset="-128"/>
                <a:ea typeface="ＭＳ Ｐゴシック" panose="020B0600070205080204" pitchFamily="50" charset="-128"/>
              </a:rPr>
              <a:t>楽しそうな表情の写真</a:t>
            </a:r>
            <a:r>
              <a:rPr kumimoji="1" lang="ja-JP" altLang="en-US" dirty="0" smtClean="0"/>
              <a:t>を使うことで楽しさが伝わりこれを見た人がいってみたいと思うのではないか。</a:t>
            </a:r>
            <a:endParaRPr kumimoji="1" lang="en-US" altLang="ja-JP" dirty="0" smtClean="0"/>
          </a:p>
        </p:txBody>
      </p:sp>
      <p:pic>
        <p:nvPicPr>
          <p:cNvPr id="27650" name="Picture 2" descr="http://www.vill.tabayama.yamanashi.jp/kanko/images/suberidai3.jpg"/>
          <p:cNvPicPr>
            <a:picLocks noChangeAspect="1" noChangeArrowheads="1"/>
          </p:cNvPicPr>
          <p:nvPr/>
        </p:nvPicPr>
        <p:blipFill>
          <a:blip r:embed="rId2" cstate="print"/>
          <a:srcRect/>
          <a:stretch>
            <a:fillRect/>
          </a:stretch>
        </p:blipFill>
        <p:spPr bwMode="auto">
          <a:xfrm>
            <a:off x="899592" y="3284984"/>
            <a:ext cx="1914525" cy="2857500"/>
          </a:xfrm>
          <a:prstGeom prst="rect">
            <a:avLst/>
          </a:prstGeom>
          <a:noFill/>
        </p:spPr>
      </p:pic>
      <p:pic>
        <p:nvPicPr>
          <p:cNvPr id="27652" name="Picture 4" descr="http://www.vill.tabayama.yamanashi.jp/kanko/images/suberidai4.jpg"/>
          <p:cNvPicPr>
            <a:picLocks noChangeAspect="1" noChangeArrowheads="1"/>
          </p:cNvPicPr>
          <p:nvPr/>
        </p:nvPicPr>
        <p:blipFill>
          <a:blip r:embed="rId3" cstate="print"/>
          <a:srcRect/>
          <a:stretch>
            <a:fillRect/>
          </a:stretch>
        </p:blipFill>
        <p:spPr bwMode="auto">
          <a:xfrm>
            <a:off x="3203848" y="2996952"/>
            <a:ext cx="2857500" cy="1914525"/>
          </a:xfrm>
          <a:prstGeom prst="rect">
            <a:avLst/>
          </a:prstGeom>
          <a:noFill/>
        </p:spPr>
      </p:pic>
      <p:pic>
        <p:nvPicPr>
          <p:cNvPr id="27654" name="Picture 6" descr="http://www.vill.tabayama.yamanashi.jp/kanko/images/suberidai2.jpg"/>
          <p:cNvPicPr>
            <a:picLocks noChangeAspect="1" noChangeArrowheads="1"/>
          </p:cNvPicPr>
          <p:nvPr/>
        </p:nvPicPr>
        <p:blipFill>
          <a:blip r:embed="rId4" cstate="print"/>
          <a:srcRect/>
          <a:stretch>
            <a:fillRect/>
          </a:stretch>
        </p:blipFill>
        <p:spPr bwMode="auto">
          <a:xfrm>
            <a:off x="4644008" y="4653136"/>
            <a:ext cx="2857500" cy="1914525"/>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パイス">
  <a:themeElements>
    <a:clrScheme name="スパイス">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スパイス">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スパイス">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474</TotalTime>
  <Words>742</Words>
  <Application>Microsoft Office PowerPoint</Application>
  <PresentationFormat>画面に合わせる (4:3)</PresentationFormat>
  <Paragraphs>97</Paragraphs>
  <Slides>15</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15</vt:i4>
      </vt:variant>
    </vt:vector>
  </HeadingPairs>
  <TitlesOfParts>
    <vt:vector size="25" baseType="lpstr">
      <vt:lpstr>ＤＨＰ平成明朝体W7</vt:lpstr>
      <vt:lpstr>ＭＳ Ｐゴシック</vt:lpstr>
      <vt:lpstr>ＭＳ Ｐ明朝</vt:lpstr>
      <vt:lpstr>Aharoni</vt:lpstr>
      <vt:lpstr>Calibri</vt:lpstr>
      <vt:lpstr>Cambria Math</vt:lpstr>
      <vt:lpstr>Century Schoolbook</vt:lpstr>
      <vt:lpstr>Wingdings</vt:lpstr>
      <vt:lpstr>Wingdings 2</vt:lpstr>
      <vt:lpstr>スパイス</vt:lpstr>
      <vt:lpstr>丹波山村の情報発信について </vt:lpstr>
      <vt:lpstr>動機</vt:lpstr>
      <vt:lpstr>ツィッターやフェイスブックから</vt:lpstr>
      <vt:lpstr>自分の目からみた良い点と改善点</vt:lpstr>
      <vt:lpstr>丹波山村のホームページから</vt:lpstr>
      <vt:lpstr>自分の目から見た良い点と改善点</vt:lpstr>
      <vt:lpstr>観光客の目から見た改善すべき点</vt:lpstr>
      <vt:lpstr>観光客の目から見た改善点</vt:lpstr>
      <vt:lpstr>観光客の目から見た改善点</vt:lpstr>
      <vt:lpstr>ホームページについてのまとめ</vt:lpstr>
      <vt:lpstr>口コミサイトを調べて</vt:lpstr>
      <vt:lpstr>じゃらんネットから</vt:lpstr>
      <vt:lpstr>施設についての口コミ</vt:lpstr>
      <vt:lpstr>投稿をみて考えたこと</vt:lpstr>
      <vt:lpstr>調べた事についてのまとめ</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丹波山村の情報発信について</dc:title>
  <dc:creator>student</dc:creator>
  <cp:lastModifiedBy>teacher09</cp:lastModifiedBy>
  <cp:revision>54</cp:revision>
  <dcterms:created xsi:type="dcterms:W3CDTF">2016-11-09T04:40:24Z</dcterms:created>
  <dcterms:modified xsi:type="dcterms:W3CDTF">2016-11-18T00:30:52Z</dcterms:modified>
</cp:coreProperties>
</file>