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70" r:id="rId2"/>
    <p:sldId id="256" r:id="rId3"/>
    <p:sldId id="257" r:id="rId4"/>
    <p:sldId id="259" r:id="rId5"/>
    <p:sldId id="267" r:id="rId6"/>
    <p:sldId id="268" r:id="rId7"/>
    <p:sldId id="262" r:id="rId8"/>
    <p:sldId id="269" r:id="rId9"/>
    <p:sldId id="263" r:id="rId10"/>
    <p:sldId id="265" r:id="rId11"/>
    <p:sldId id="266" r:id="rId1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4" autoAdjust="0"/>
    <p:restoredTop sz="94601" autoAdjust="0"/>
  </p:normalViewPr>
  <p:slideViewPr>
    <p:cSldViewPr>
      <p:cViewPr varScale="1">
        <p:scale>
          <a:sx n="66" d="100"/>
          <a:sy n="66" d="100"/>
        </p:scale>
        <p:origin x="-1236" y="-114"/>
      </p:cViewPr>
      <p:guideLst>
        <p:guide orient="horz" pos="2160"/>
        <p:guide pos="2880"/>
      </p:guideLst>
    </p:cSldViewPr>
  </p:slideViewPr>
  <p:outlineViewPr>
    <p:cViewPr>
      <p:scale>
        <a:sx n="33" d="100"/>
        <a:sy n="33" d="100"/>
      </p:scale>
      <p:origin x="72" y="215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2">
        <a:schemeClr val="bg2"/>
      </p:bgRef>
    </p:bg>
    <p:spTree>
      <p:nvGrpSpPr>
        <p:cNvPr id="1" name=""/>
        <p:cNvGrpSpPr/>
        <p:nvPr/>
      </p:nvGrpSpPr>
      <p:grpSpPr>
        <a:xfrm>
          <a:off x="0" y="0"/>
          <a:ext cx="0" cy="0"/>
          <a:chOff x="0" y="0"/>
          <a:chExt cx="0" cy="0"/>
        </a:xfrm>
      </p:grpSpPr>
      <p:sp>
        <p:nvSpPr>
          <p:cNvPr id="7" name="フリーフォーム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フリーフォーム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タイトル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ja-JP" altLang="en-US" smtClean="0"/>
              <a:t>マスタ タイトルの書式設定</a:t>
            </a:r>
            <a:endParaRPr kumimoji="0" lang="en-US"/>
          </a:p>
        </p:txBody>
      </p:sp>
      <p:sp>
        <p:nvSpPr>
          <p:cNvPr id="17" name="サブタイトル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 サブタイトルの書式設定</a:t>
            </a:r>
            <a:endParaRPr kumimoji="0" lang="en-US"/>
          </a:p>
        </p:txBody>
      </p:sp>
      <p:sp>
        <p:nvSpPr>
          <p:cNvPr id="30" name="日付プレースホルダ 29"/>
          <p:cNvSpPr>
            <a:spLocks noGrp="1"/>
          </p:cNvSpPr>
          <p:nvPr>
            <p:ph type="dt" sz="half" idx="10"/>
          </p:nvPr>
        </p:nvSpPr>
        <p:spPr/>
        <p:txBody>
          <a:bodyPr/>
          <a:lstStyle/>
          <a:p>
            <a:fld id="{7BBF08F9-3272-49E8-A225-572F9E8C9070}" type="datetimeFigureOut">
              <a:rPr kumimoji="1" lang="ja-JP" altLang="en-US" smtClean="0"/>
              <a:pPr/>
              <a:t>2016/11/19</a:t>
            </a:fld>
            <a:endParaRPr kumimoji="1" lang="ja-JP" altLang="en-US"/>
          </a:p>
        </p:txBody>
      </p:sp>
      <p:sp>
        <p:nvSpPr>
          <p:cNvPr id="19" name="フッター プレースホルダ 18"/>
          <p:cNvSpPr>
            <a:spLocks noGrp="1"/>
          </p:cNvSpPr>
          <p:nvPr>
            <p:ph type="ftr" sz="quarter" idx="11"/>
          </p:nvPr>
        </p:nvSpPr>
        <p:spPr/>
        <p:txBody>
          <a:bodyPr/>
          <a:lstStyle/>
          <a:p>
            <a:endParaRPr kumimoji="1" lang="ja-JP" altLang="en-US"/>
          </a:p>
        </p:txBody>
      </p:sp>
      <p:sp>
        <p:nvSpPr>
          <p:cNvPr id="27" name="スライド番号プレースホルダ 26"/>
          <p:cNvSpPr>
            <a:spLocks noGrp="1"/>
          </p:cNvSpPr>
          <p:nvPr>
            <p:ph type="sldNum" sz="quarter" idx="12"/>
          </p:nvPr>
        </p:nvSpPr>
        <p:spPr/>
        <p:txBody>
          <a:bodyPr/>
          <a:lstStyle/>
          <a:p>
            <a:fld id="{1C7F2FE8-9858-4250-B6EE-ADDBB3F71F55}" type="slidenum">
              <a:rPr kumimoji="1" lang="ja-JP" altLang="en-US" smtClean="0"/>
              <a:pPr/>
              <a:t>&lt;#&gt;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7BBF08F9-3272-49E8-A225-572F9E8C9070}" type="datetimeFigureOut">
              <a:rPr kumimoji="1" lang="ja-JP" altLang="en-US" smtClean="0"/>
              <a:pPr/>
              <a:t>2016/11/19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C7F2FE8-9858-4250-B6EE-ADDBB3F71F55}"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7BBF08F9-3272-49E8-A225-572F9E8C9070}" type="datetimeFigureOut">
              <a:rPr kumimoji="1" lang="ja-JP" altLang="en-US" smtClean="0"/>
              <a:pPr/>
              <a:t>2016/11/19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C7F2FE8-9858-4250-B6EE-ADDBB3F71F55}"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lgn="l">
              <a:defRPr/>
            </a:lvl1pPr>
          </a:lstStyle>
          <a:p>
            <a:r>
              <a:rPr kumimoji="0" lang="ja-JP" altLang="en-US" smtClean="0"/>
              <a:t>マスタ タイトルの書式設定</a:t>
            </a:r>
            <a:endParaRPr kumimoji="0" lang="en-US"/>
          </a:p>
        </p:txBody>
      </p:sp>
      <p:sp>
        <p:nvSpPr>
          <p:cNvPr id="3" name="コンテンツ プレースホルダ 2"/>
          <p:cNvSpPr>
            <a:spLocks noGrp="1"/>
          </p:cNvSpPr>
          <p:nvPr>
            <p:ph idx="1"/>
          </p:nvPr>
        </p:nvSpPr>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7BBF08F9-3272-49E8-A225-572F9E8C9070}" type="datetimeFigureOut">
              <a:rPr kumimoji="1" lang="ja-JP" altLang="en-US" smtClean="0"/>
              <a:pPr/>
              <a:t>2016/11/19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C7F2FE8-9858-4250-B6EE-ADDBB3F71F55}"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2">
        <a:schemeClr val="bg2"/>
      </p:bgRef>
    </p:bg>
    <p:spTree>
      <p:nvGrpSpPr>
        <p:cNvPr id="1" name=""/>
        <p:cNvGrpSpPr/>
        <p:nvPr/>
      </p:nvGrpSpPr>
      <p:grpSpPr>
        <a:xfrm>
          <a:off x="0" y="0"/>
          <a:ext cx="0" cy="0"/>
          <a:chOff x="0" y="0"/>
          <a:chExt cx="0" cy="0"/>
        </a:xfrm>
      </p:grpSpPr>
      <p:sp>
        <p:nvSpPr>
          <p:cNvPr id="7" name="フリーフォーム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フリーフォーム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タイトル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 テキストの書式設定</a:t>
            </a:r>
          </a:p>
        </p:txBody>
      </p:sp>
      <p:sp>
        <p:nvSpPr>
          <p:cNvPr id="4" name="日付プレースホルダ 3"/>
          <p:cNvSpPr>
            <a:spLocks noGrp="1"/>
          </p:cNvSpPr>
          <p:nvPr>
            <p:ph type="dt" sz="half" idx="10"/>
          </p:nvPr>
        </p:nvSpPr>
        <p:spPr/>
        <p:txBody>
          <a:bodyPr/>
          <a:lstStyle/>
          <a:p>
            <a:fld id="{7BBF08F9-3272-49E8-A225-572F9E8C9070}" type="datetimeFigureOut">
              <a:rPr kumimoji="1" lang="ja-JP" altLang="en-US" smtClean="0"/>
              <a:pPr/>
              <a:t>2016/11/19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C7F2FE8-9858-4250-B6EE-ADDBB3F71F55}" type="slidenum">
              <a:rPr kumimoji="1" lang="ja-JP" altLang="en-US" smtClean="0"/>
              <a:pPr/>
              <a:t>&lt;#&gt;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7467600" cy="1143000"/>
          </a:xfrm>
        </p:spPr>
        <p:txBody>
          <a:bodyPr/>
          <a:lstStyle/>
          <a:p>
            <a:r>
              <a:rPr kumimoji="0" lang="ja-JP" altLang="en-US" smtClean="0"/>
              <a:t>マスタ タイトルの書式設定</a:t>
            </a:r>
            <a:endParaRPr kumimoji="0" lang="en-US"/>
          </a:p>
        </p:txBody>
      </p:sp>
      <p:sp>
        <p:nvSpPr>
          <p:cNvPr id="3" name="コンテンツ プレースホルダ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p>
            <a:fld id="{7BBF08F9-3272-49E8-A225-572F9E8C9070}" type="datetimeFigureOut">
              <a:rPr kumimoji="1" lang="ja-JP" altLang="en-US" smtClean="0"/>
              <a:pPr/>
              <a:t>2016/11/19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C7F2FE8-9858-4250-B6EE-ADDBB3F71F55}"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8229600" cy="1143000"/>
          </a:xfrm>
        </p:spPr>
        <p:txBody>
          <a:bodyPr anchor="ctr"/>
          <a:lstStyle>
            <a:lvl1pPr>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4" name="テキスト プレースホルダ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5" name="コンテンツ プレースホルダ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 6"/>
          <p:cNvSpPr>
            <a:spLocks noGrp="1"/>
          </p:cNvSpPr>
          <p:nvPr>
            <p:ph type="dt" sz="half" idx="10"/>
          </p:nvPr>
        </p:nvSpPr>
        <p:spPr/>
        <p:txBody>
          <a:bodyPr/>
          <a:lstStyle/>
          <a:p>
            <a:fld id="{7BBF08F9-3272-49E8-A225-572F9E8C9070}" type="datetimeFigureOut">
              <a:rPr kumimoji="1" lang="ja-JP" altLang="en-US" smtClean="0"/>
              <a:pPr/>
              <a:t>2016/11/19</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1C7F2FE8-9858-4250-B6EE-ADDBB3F71F55}"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320"/>
            <a:ext cx="7470648" cy="1143000"/>
          </a:xfrm>
        </p:spPr>
        <p:txBody>
          <a:bodyPr anchor="ctr"/>
          <a:lstStyle>
            <a:lvl1pPr algn="l">
              <a:defRPr sz="4600"/>
            </a:lvl1pPr>
          </a:lstStyle>
          <a:p>
            <a:r>
              <a:rPr kumimoji="0" lang="ja-JP" altLang="en-US" smtClean="0"/>
              <a:t>マスタ タイトルの書式設定</a:t>
            </a:r>
            <a:endParaRPr kumimoji="0" lang="en-US"/>
          </a:p>
        </p:txBody>
      </p:sp>
      <p:sp>
        <p:nvSpPr>
          <p:cNvPr id="7" name="日付プレースホルダ 6"/>
          <p:cNvSpPr>
            <a:spLocks noGrp="1"/>
          </p:cNvSpPr>
          <p:nvPr>
            <p:ph type="dt" sz="half" idx="10"/>
          </p:nvPr>
        </p:nvSpPr>
        <p:spPr/>
        <p:txBody>
          <a:bodyPr/>
          <a:lstStyle/>
          <a:p>
            <a:fld id="{7BBF08F9-3272-49E8-A225-572F9E8C9070}" type="datetimeFigureOut">
              <a:rPr kumimoji="1" lang="ja-JP" altLang="en-US" smtClean="0"/>
              <a:pPr/>
              <a:t>2016/11/19</a:t>
            </a:fld>
            <a:endParaRPr kumimoji="1" lang="ja-JP" altLang="en-US"/>
          </a:p>
        </p:txBody>
      </p:sp>
      <p:sp>
        <p:nvSpPr>
          <p:cNvPr id="8" name="スライド番号プレースホルダ 7"/>
          <p:cNvSpPr>
            <a:spLocks noGrp="1"/>
          </p:cNvSpPr>
          <p:nvPr>
            <p:ph type="sldNum" sz="quarter" idx="11"/>
          </p:nvPr>
        </p:nvSpPr>
        <p:spPr/>
        <p:txBody>
          <a:bodyPr/>
          <a:lstStyle/>
          <a:p>
            <a:fld id="{1C7F2FE8-9858-4250-B6EE-ADDBB3F71F55}" type="slidenum">
              <a:rPr kumimoji="1" lang="ja-JP" altLang="en-US" smtClean="0"/>
              <a:pPr/>
              <a:t>&lt;#&gt;</a:t>
            </a:fld>
            <a:endParaRPr kumimoji="1" lang="ja-JP" altLang="en-US"/>
          </a:p>
        </p:txBody>
      </p:sp>
      <p:sp>
        <p:nvSpPr>
          <p:cNvPr id="9" name="フッター プレースホルダ 8"/>
          <p:cNvSpPr>
            <a:spLocks noGrp="1"/>
          </p:cNvSpPr>
          <p:nvPr>
            <p:ph type="ftr" sz="quarter" idx="12"/>
          </p:nvPr>
        </p:nvSpPr>
        <p:spPr/>
        <p:txBody>
          <a:bodyPr/>
          <a:lstStyle/>
          <a:p>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7BBF08F9-3272-49E8-A225-572F9E8C9070}" type="datetimeFigureOut">
              <a:rPr kumimoji="1" lang="ja-JP" altLang="en-US" smtClean="0"/>
              <a:pPr/>
              <a:t>2016/11/19</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1C7F2FE8-9858-4250-B6EE-ADDBB3F71F55}"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 テキストの書式設定</a:t>
            </a:r>
          </a:p>
        </p:txBody>
      </p:sp>
      <p:sp>
        <p:nvSpPr>
          <p:cNvPr id="4" name="コンテンツ プレースホルダ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p>
            <a:fld id="{7BBF08F9-3272-49E8-A225-572F9E8C9070}" type="datetimeFigureOut">
              <a:rPr kumimoji="1" lang="ja-JP" altLang="en-US" smtClean="0"/>
              <a:pPr/>
              <a:t>2016/11/19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a:xfrm>
            <a:off x="8156448" y="6422064"/>
            <a:ext cx="762000" cy="365125"/>
          </a:xfrm>
        </p:spPr>
        <p:txBody>
          <a:bodyPr/>
          <a:lstStyle/>
          <a:p>
            <a:fld id="{1C7F2FE8-9858-4250-B6EE-ADDBB3F71F55}"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ja-JP" altLang="en-US" smtClean="0"/>
              <a:t>マスタ タイトルの書式設定</a:t>
            </a:r>
            <a:endParaRPr kumimoji="0" lang="en-US"/>
          </a:p>
        </p:txBody>
      </p:sp>
      <p:sp>
        <p:nvSpPr>
          <p:cNvPr id="3" name="図プレースホルダ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ja-JP" altLang="en-US" smtClean="0"/>
              <a:t>アイコンをクリックして図を追加</a:t>
            </a:r>
            <a:endParaRPr kumimoji="0" lang="en-US" dirty="0"/>
          </a:p>
        </p:txBody>
      </p:sp>
      <p:sp>
        <p:nvSpPr>
          <p:cNvPr id="4" name="テキスト プレースホルダ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ja-JP" altLang="en-US" smtClean="0"/>
              <a:t>マスタ テキストの書式設定</a:t>
            </a:r>
          </a:p>
        </p:txBody>
      </p:sp>
      <p:sp>
        <p:nvSpPr>
          <p:cNvPr id="5" name="日付プレースホルダ 4"/>
          <p:cNvSpPr>
            <a:spLocks noGrp="1"/>
          </p:cNvSpPr>
          <p:nvPr>
            <p:ph type="dt" sz="half" idx="10"/>
          </p:nvPr>
        </p:nvSpPr>
        <p:spPr>
          <a:xfrm>
            <a:off x="457200" y="6422064"/>
            <a:ext cx="2133600" cy="365125"/>
          </a:xfrm>
        </p:spPr>
        <p:txBody>
          <a:bodyPr/>
          <a:lstStyle/>
          <a:p>
            <a:fld id="{7BBF08F9-3272-49E8-A225-572F9E8C9070}" type="datetimeFigureOut">
              <a:rPr kumimoji="1" lang="ja-JP" altLang="en-US" smtClean="0"/>
              <a:pPr/>
              <a:t>2016/11/19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C7F2FE8-9858-4250-B6EE-ADDBB3F71F55}"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フリーフォーム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フリーフォーム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タイトル プレースホルダ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ja-JP" altLang="en-US" smtClean="0"/>
              <a:t>マスタ タイトルの書式設定</a:t>
            </a:r>
            <a:endParaRPr kumimoji="0" lang="en-US"/>
          </a:p>
        </p:txBody>
      </p:sp>
      <p:sp>
        <p:nvSpPr>
          <p:cNvPr id="30" name="テキスト プレースホルダ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0" name="日付プレースホルダ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7BBF08F9-3272-49E8-A225-572F9E8C9070}" type="datetimeFigureOut">
              <a:rPr kumimoji="1" lang="ja-JP" altLang="en-US" smtClean="0"/>
              <a:pPr/>
              <a:t>2016/11/19</a:t>
            </a:fld>
            <a:endParaRPr kumimoji="1" lang="ja-JP" altLang="en-US"/>
          </a:p>
        </p:txBody>
      </p:sp>
      <p:sp>
        <p:nvSpPr>
          <p:cNvPr id="22" name="フッター プレースホルダ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kumimoji="1" lang="ja-JP" altLang="en-US"/>
          </a:p>
        </p:txBody>
      </p:sp>
      <p:sp>
        <p:nvSpPr>
          <p:cNvPr id="18" name="スライド番号プレースホルダ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1C7F2FE8-9858-4250-B6EE-ADDBB3F71F55}" type="slidenum">
              <a:rPr kumimoji="1" lang="ja-JP" altLang="en-US" smtClean="0"/>
              <a:pPr/>
              <a:t>&lt;#&gt;</a:t>
            </a:fld>
            <a:endParaRPr kumimoji="1" lang="ja-JP" alt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1"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1"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1"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1"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1"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1"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1"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1"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1"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1" sz="1600" kern="120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IMG_0417.JPG"/>
          <p:cNvPicPr>
            <a:picLocks noChangeAspect="1"/>
          </p:cNvPicPr>
          <p:nvPr/>
        </p:nvPicPr>
        <p:blipFill>
          <a:blip r:embed="rId2" cstate="print"/>
          <a:stretch>
            <a:fillRect/>
          </a:stretch>
        </p:blipFill>
        <p:spPr>
          <a:xfrm>
            <a:off x="359620" y="61800"/>
            <a:ext cx="8460852" cy="6319527"/>
          </a:xfrm>
          <a:prstGeom prst="rect">
            <a:avLst/>
          </a:prstGeom>
        </p:spPr>
      </p:pic>
      <p:sp>
        <p:nvSpPr>
          <p:cNvPr id="6" name="タイトル 1"/>
          <p:cNvSpPr txBox="1">
            <a:spLocks/>
          </p:cNvSpPr>
          <p:nvPr/>
        </p:nvSpPr>
        <p:spPr>
          <a:xfrm>
            <a:off x="107504" y="116632"/>
            <a:ext cx="8856984" cy="1800200"/>
          </a:xfrm>
          <a:prstGeom prst="rect">
            <a:avLst/>
          </a:prstGeom>
        </p:spPr>
        <p:txBody>
          <a:bodyPr vert="horz" lIns="45720" rIns="45720"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9600" b="1" i="0" u="none" strike="noStrike" kern="1200" cap="all" spc="0" normalizeH="0" baseline="0" noProof="0" dirty="0" smtClean="0">
                <a:ln w="5000" cmpd="sng">
                  <a:solidFill>
                    <a:schemeClr val="accent1">
                      <a:tint val="80000"/>
                      <a:shade val="99000"/>
                      <a:satMod val="500000"/>
                    </a:schemeClr>
                  </a:solidFill>
                  <a:prstDash val="solid"/>
                </a:ln>
                <a:solidFill>
                  <a:srgbClr val="FF0000"/>
                </a:solidFill>
                <a:effectLst>
                  <a:outerShdw blurRad="50800" dist="38100" dir="5400000" algn="t" rotWithShape="0">
                    <a:prstClr val="black">
                      <a:alpha val="50000"/>
                    </a:prstClr>
                  </a:outerShdw>
                </a:effectLst>
                <a:uLnTx/>
                <a:uFillTx/>
                <a:latin typeface="+mj-lt"/>
                <a:ea typeface="+mj-ea"/>
                <a:cs typeface="+mj-cs"/>
              </a:rPr>
              <a:t>丹波山の</a:t>
            </a:r>
            <a:r>
              <a:rPr kumimoji="1" lang="en-US" altLang="ja-JP" sz="9600" b="1" i="0" u="none" strike="noStrike" kern="1200" cap="all" spc="0" normalizeH="0" baseline="0" noProof="0" dirty="0" smtClean="0">
                <a:ln w="5000" cmpd="sng">
                  <a:solidFill>
                    <a:schemeClr val="accent1">
                      <a:tint val="80000"/>
                      <a:shade val="99000"/>
                      <a:satMod val="500000"/>
                    </a:schemeClr>
                  </a:solidFill>
                  <a:prstDash val="solid"/>
                </a:ln>
                <a:solidFill>
                  <a:srgbClr val="FF0000"/>
                </a:solidFill>
                <a:effectLst>
                  <a:outerShdw blurRad="50800" dist="38100" dir="5400000" algn="t" rotWithShape="0">
                    <a:prstClr val="black">
                      <a:alpha val="50000"/>
                    </a:prstClr>
                  </a:outerShdw>
                </a:effectLst>
                <a:uLnTx/>
                <a:uFillTx/>
                <a:latin typeface="+mj-lt"/>
                <a:ea typeface="+mj-ea"/>
                <a:cs typeface="+mj-cs"/>
              </a:rPr>
              <a:t/>
            </a:r>
            <a:br>
              <a:rPr kumimoji="1" lang="en-US" altLang="ja-JP" sz="9600" b="1" i="0" u="none" strike="noStrike" kern="1200" cap="all" spc="0" normalizeH="0" baseline="0" noProof="0" dirty="0" smtClean="0">
                <a:ln w="5000" cmpd="sng">
                  <a:solidFill>
                    <a:schemeClr val="accent1">
                      <a:tint val="80000"/>
                      <a:shade val="99000"/>
                      <a:satMod val="500000"/>
                    </a:schemeClr>
                  </a:solidFill>
                  <a:prstDash val="solid"/>
                </a:ln>
                <a:solidFill>
                  <a:srgbClr val="FF0000"/>
                </a:solidFill>
                <a:effectLst>
                  <a:outerShdw blurRad="50800" dist="38100" dir="5400000" algn="t" rotWithShape="0">
                    <a:prstClr val="black">
                      <a:alpha val="50000"/>
                    </a:prstClr>
                  </a:outerShdw>
                </a:effectLst>
                <a:uLnTx/>
                <a:uFillTx/>
                <a:latin typeface="+mj-lt"/>
                <a:ea typeface="+mj-ea"/>
                <a:cs typeface="+mj-cs"/>
              </a:rPr>
            </a:br>
            <a:r>
              <a:rPr kumimoji="1" lang="ja-JP" altLang="en-US" sz="9600" b="1" i="0" u="none" strike="noStrike" kern="1200" cap="all" spc="0" normalizeH="0" baseline="0" noProof="0" dirty="0" smtClean="0">
                <a:ln w="5000" cmpd="sng">
                  <a:solidFill>
                    <a:schemeClr val="accent1">
                      <a:tint val="80000"/>
                      <a:shade val="99000"/>
                      <a:satMod val="500000"/>
                    </a:schemeClr>
                  </a:solidFill>
                  <a:prstDash val="solid"/>
                </a:ln>
                <a:solidFill>
                  <a:srgbClr val="FF0000"/>
                </a:solidFill>
                <a:effectLst>
                  <a:outerShdw blurRad="50800" dist="38100" dir="5400000" algn="t" rotWithShape="0">
                    <a:prstClr val="black">
                      <a:alpha val="50000"/>
                    </a:prstClr>
                  </a:outerShdw>
                </a:effectLst>
                <a:uLnTx/>
                <a:uFillTx/>
                <a:latin typeface="+mj-lt"/>
                <a:ea typeface="+mj-ea"/>
                <a:cs typeface="+mj-cs"/>
              </a:rPr>
              <a:t>　　　古民家再生</a:t>
            </a:r>
            <a:endParaRPr kumimoji="1" lang="ja-JP" altLang="en-US" sz="9600" b="1" i="0" u="none" strike="noStrike" kern="1200" cap="all" spc="0" normalizeH="0" baseline="0" noProof="0" dirty="0">
              <a:ln w="5000" cmpd="sng">
                <a:solidFill>
                  <a:schemeClr val="accent1">
                    <a:tint val="80000"/>
                    <a:shade val="99000"/>
                    <a:satMod val="500000"/>
                  </a:schemeClr>
                </a:solidFill>
                <a:prstDash val="solid"/>
              </a:ln>
              <a:solidFill>
                <a:srgbClr val="FF0000"/>
              </a:solidFill>
              <a:effectLst>
                <a:outerShdw blurRad="50800" dist="38100" dir="5400000" algn="t" rotWithShape="0">
                  <a:prstClr val="black">
                    <a:alpha val="50000"/>
                  </a:prstClr>
                </a:outerShdw>
              </a:effectLst>
              <a:uLnTx/>
              <a:uFillTx/>
              <a:latin typeface="+mj-lt"/>
              <a:ea typeface="+mj-ea"/>
              <a:cs typeface="+mj-cs"/>
            </a:endParaRPr>
          </a:p>
        </p:txBody>
      </p:sp>
      <p:sp>
        <p:nvSpPr>
          <p:cNvPr id="8" name="サブタイトル 2"/>
          <p:cNvSpPr txBox="1">
            <a:spLocks/>
          </p:cNvSpPr>
          <p:nvPr/>
        </p:nvSpPr>
        <p:spPr>
          <a:xfrm>
            <a:off x="2123728" y="4293096"/>
            <a:ext cx="6480048" cy="1752600"/>
          </a:xfrm>
          <a:prstGeom prst="rect">
            <a:avLst/>
          </a:prstGeom>
        </p:spPr>
        <p:txBody>
          <a:bodyPr vert="horz" tIns="0" rIns="45720" bIns="0" anchor="b">
            <a:normAutofit/>
          </a:bodyPr>
          <a:lstStyle/>
          <a:p>
            <a:pPr marL="0" marR="0" lvl="0" indent="0" algn="r"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lang="ja-JP" altLang="en-US" sz="6600" dirty="0" smtClean="0"/>
              <a:t>３年</a:t>
            </a:r>
            <a:r>
              <a:rPr lang="en-US" altLang="ja-JP" sz="6600" dirty="0" smtClean="0"/>
              <a:t>R</a:t>
            </a:r>
            <a:r>
              <a:rPr lang="ja-JP" altLang="en-US" sz="6600" dirty="0" smtClean="0"/>
              <a:t>・</a:t>
            </a:r>
            <a:r>
              <a:rPr lang="en-US" altLang="ja-JP" sz="6600" smtClean="0"/>
              <a:t>S</a:t>
            </a:r>
            <a:endParaRPr kumimoji="1" lang="ja-JP" altLang="en-US" sz="66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3917912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9512" y="-6198"/>
            <a:ext cx="7772400" cy="1152127"/>
          </a:xfrm>
        </p:spPr>
        <p:txBody>
          <a:bodyPr>
            <a:normAutofit fontScale="90000"/>
          </a:bodyPr>
          <a:lstStyle/>
          <a:p>
            <a:pPr algn="l"/>
            <a:r>
              <a:rPr kumimoji="1" lang="ja-JP" altLang="en-US" dirty="0" smtClean="0"/>
              <a:t>４．空き家を復活させるのにかかる費用＆観光客の数</a:t>
            </a:r>
            <a:endParaRPr kumimoji="1" lang="ja-JP" altLang="en-US" dirty="0"/>
          </a:p>
        </p:txBody>
      </p:sp>
      <p:sp>
        <p:nvSpPr>
          <p:cNvPr id="3" name="サブタイトル 2"/>
          <p:cNvSpPr>
            <a:spLocks noGrp="1"/>
          </p:cNvSpPr>
          <p:nvPr>
            <p:ph type="subTitle" idx="1"/>
          </p:nvPr>
        </p:nvSpPr>
        <p:spPr>
          <a:xfrm>
            <a:off x="323528" y="1700808"/>
            <a:ext cx="8568952" cy="4896544"/>
          </a:xfrm>
        </p:spPr>
        <p:txBody>
          <a:bodyPr>
            <a:noAutofit/>
          </a:bodyPr>
          <a:lstStyle/>
          <a:p>
            <a:pPr algn="l"/>
            <a:r>
              <a:rPr kumimoji="1" lang="ja-JP" altLang="en-US" sz="2800" dirty="0" smtClean="0">
                <a:solidFill>
                  <a:schemeClr val="bg2">
                    <a:lumMod val="10000"/>
                  </a:schemeClr>
                </a:solidFill>
              </a:rPr>
              <a:t>　</a:t>
            </a:r>
            <a:r>
              <a:rPr kumimoji="1" lang="ja-JP" altLang="en-US" sz="2800" dirty="0" smtClean="0"/>
              <a:t>空き家を直すのにかかる費用は厨房があっても１００万円、厨房がないと２００万円以上かかります。</a:t>
            </a:r>
            <a:endParaRPr kumimoji="1" lang="en-US" altLang="ja-JP" sz="2800" dirty="0" smtClean="0"/>
          </a:p>
          <a:p>
            <a:pPr algn="l"/>
            <a:r>
              <a:rPr kumimoji="1" lang="ja-JP" altLang="en-US" sz="2800" dirty="0" smtClean="0"/>
              <a:t>　丹波に来る観光客のなかで多いのは登山者です。バス停の近くにお店のある「仲よし」「木漏れ日」について登山者の方に聞きました。</a:t>
            </a:r>
            <a:endParaRPr kumimoji="1" lang="en-US" altLang="ja-JP" sz="2800" dirty="0" smtClean="0"/>
          </a:p>
          <a:p>
            <a:pPr algn="l"/>
            <a:r>
              <a:rPr lang="ja-JP" altLang="en-US" sz="2800" dirty="0" smtClean="0"/>
              <a:t>「仲よし」は登山者にあまり知られていないようだったのでもっとわかりやすい看板を設置するといいと思います。</a:t>
            </a:r>
            <a:endParaRPr kumimoji="1" lang="en-US" altLang="ja-JP" sz="2800" dirty="0" smtClean="0"/>
          </a:p>
          <a:p>
            <a:pPr algn="l"/>
            <a:r>
              <a:rPr kumimoji="1" lang="ja-JP" altLang="en-US" sz="2800" dirty="0" smtClean="0"/>
              <a:t>「木漏れ日」は開店時間と</a:t>
            </a:r>
            <a:r>
              <a:rPr lang="ja-JP" altLang="en-US" sz="2800" dirty="0" smtClean="0"/>
              <a:t>登山者の来る</a:t>
            </a:r>
            <a:r>
              <a:rPr kumimoji="1" lang="ja-JP" altLang="en-US" sz="2800" dirty="0" smtClean="0"/>
              <a:t>時間にずれがありあまり来ていませんでした。</a:t>
            </a:r>
            <a:r>
              <a:rPr kumimoji="1" lang="ja-JP" altLang="en-US" sz="2800" dirty="0" err="1" smtClean="0"/>
              <a:t>なので</a:t>
            </a:r>
            <a:r>
              <a:rPr kumimoji="1" lang="ja-JP" altLang="en-US" sz="2800" dirty="0" smtClean="0"/>
              <a:t>もう少し早めに開店</a:t>
            </a:r>
            <a:r>
              <a:rPr lang="ja-JP" altLang="en-US" sz="2800" dirty="0" smtClean="0"/>
              <a:t>すればおおくの方に利用してもらえると思います。</a:t>
            </a:r>
            <a:endParaRPr kumimoji="1" lang="en-US" altLang="ja-JP" sz="2800" dirty="0" smtClean="0"/>
          </a:p>
        </p:txBody>
      </p:sp>
    </p:spTree>
  </p:cSld>
  <p:clrMapOvr>
    <a:masterClrMapping/>
  </p:clrMapOvr>
  <p:transition>
    <p:blinds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251520" y="188640"/>
            <a:ext cx="4574984" cy="1268760"/>
          </a:xfrm>
        </p:spPr>
        <p:txBody>
          <a:bodyPr>
            <a:normAutofit/>
          </a:bodyPr>
          <a:lstStyle/>
          <a:p>
            <a:pPr algn="l"/>
            <a:r>
              <a:rPr kumimoji="1" lang="ja-JP" altLang="en-US" sz="5400" dirty="0" smtClean="0"/>
              <a:t>５．調べた感想</a:t>
            </a:r>
            <a:endParaRPr kumimoji="1" lang="ja-JP" altLang="en-US" sz="5400" dirty="0"/>
          </a:p>
        </p:txBody>
      </p:sp>
      <p:sp>
        <p:nvSpPr>
          <p:cNvPr id="3" name="サブタイトル 2"/>
          <p:cNvSpPr>
            <a:spLocks noGrp="1"/>
          </p:cNvSpPr>
          <p:nvPr>
            <p:ph type="subTitle" idx="1"/>
          </p:nvPr>
        </p:nvSpPr>
        <p:spPr>
          <a:xfrm>
            <a:off x="287016" y="692696"/>
            <a:ext cx="8856984" cy="5688632"/>
          </a:xfrm>
        </p:spPr>
        <p:txBody>
          <a:bodyPr>
            <a:normAutofit/>
          </a:bodyPr>
          <a:lstStyle/>
          <a:p>
            <a:pPr algn="l"/>
            <a:endParaRPr lang="en-US" altLang="ja-JP" sz="3400" dirty="0" smtClean="0">
              <a:solidFill>
                <a:schemeClr val="tx1">
                  <a:lumMod val="95000"/>
                  <a:lumOff val="5000"/>
                </a:schemeClr>
              </a:solidFill>
            </a:endParaRPr>
          </a:p>
          <a:p>
            <a:pPr algn="l"/>
            <a:endParaRPr kumimoji="1" lang="en-US" altLang="ja-JP" sz="3400" dirty="0" smtClean="0">
              <a:solidFill>
                <a:schemeClr val="tx1">
                  <a:lumMod val="95000"/>
                  <a:lumOff val="5000"/>
                </a:schemeClr>
              </a:solidFill>
            </a:endParaRPr>
          </a:p>
          <a:p>
            <a:pPr algn="l"/>
            <a:r>
              <a:rPr lang="ja-JP" altLang="en-US" sz="3400" dirty="0" smtClean="0">
                <a:solidFill>
                  <a:schemeClr val="tx1">
                    <a:lumMod val="95000"/>
                    <a:lumOff val="5000"/>
                  </a:schemeClr>
                </a:solidFill>
              </a:rPr>
              <a:t>　今回調べて丹波には空き家や使われていないお店が多いと思いました。観光客は多く来るので、もっとお店などを出せば丹波の発展につながると思います。バス停の近くには登山者のことを考えた軽食や登山グッズ、川沿いは夏の川の利用者のことを考え浮き輪、ライフジャケットの貸し出しをするなどの工夫をすればより利用者が増えるとおもいます。</a:t>
            </a:r>
            <a:endParaRPr lang="en-US" altLang="ja-JP" sz="3400" dirty="0" smtClean="0">
              <a:solidFill>
                <a:schemeClr val="tx1">
                  <a:lumMod val="95000"/>
                  <a:lumOff val="5000"/>
                </a:schemeClr>
              </a:solidFill>
            </a:endParaRPr>
          </a:p>
          <a:p>
            <a:pPr algn="l"/>
            <a:endParaRPr kumimoji="1" lang="ja-JP" altLang="en-US" sz="3200" dirty="0">
              <a:solidFill>
                <a:schemeClr val="tx1">
                  <a:lumMod val="95000"/>
                  <a:lumOff val="5000"/>
                </a:schemeClr>
              </a:solidFill>
            </a:endParaRPr>
          </a:p>
        </p:txBody>
      </p:sp>
    </p:spTree>
  </p:cSld>
  <p:clrMapOvr>
    <a:masterClrMapping/>
  </p:clrMapOvr>
  <p:transition>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9512" y="332656"/>
            <a:ext cx="8784976" cy="1470025"/>
          </a:xfrm>
        </p:spPr>
        <p:txBody>
          <a:bodyPr>
            <a:normAutofit fontScale="90000"/>
          </a:bodyPr>
          <a:lstStyle/>
          <a:p>
            <a:r>
              <a:rPr lang="ja-JP" altLang="en-US" sz="6000" dirty="0" smtClean="0"/>
              <a:t>丹波山の空き家再生について</a:t>
            </a:r>
            <a:endParaRPr kumimoji="1" lang="ja-JP" altLang="en-US" sz="6000" dirty="0"/>
          </a:p>
        </p:txBody>
      </p:sp>
      <p:sp>
        <p:nvSpPr>
          <p:cNvPr id="3" name="サブタイトル 2"/>
          <p:cNvSpPr>
            <a:spLocks noGrp="1"/>
          </p:cNvSpPr>
          <p:nvPr>
            <p:ph type="subTitle" idx="1"/>
          </p:nvPr>
        </p:nvSpPr>
        <p:spPr>
          <a:xfrm>
            <a:off x="467544" y="1556792"/>
            <a:ext cx="8136904" cy="4752528"/>
          </a:xfrm>
        </p:spPr>
        <p:txBody>
          <a:bodyPr>
            <a:noAutofit/>
          </a:bodyPr>
          <a:lstStyle/>
          <a:p>
            <a:pPr algn="l"/>
            <a:r>
              <a:rPr kumimoji="1" lang="ja-JP" altLang="en-US" sz="3600" dirty="0" smtClean="0"/>
              <a:t>動機</a:t>
            </a:r>
            <a:endParaRPr kumimoji="1" lang="en-US" altLang="ja-JP" sz="3600" dirty="0" smtClean="0"/>
          </a:p>
          <a:p>
            <a:pPr algn="l"/>
            <a:r>
              <a:rPr lang="ja-JP" altLang="en-US" sz="3600" dirty="0" smtClean="0"/>
              <a:t>　丹波山村には、国道が通っていて交通量が多く観光に来る人が多くいます。</a:t>
            </a:r>
            <a:endParaRPr lang="en-US" altLang="ja-JP" sz="3600" dirty="0"/>
          </a:p>
          <a:p>
            <a:pPr algn="l"/>
            <a:r>
              <a:rPr kumimoji="1" lang="ja-JP" altLang="en-US" sz="3600" dirty="0" smtClean="0"/>
              <a:t>　しかし村内には、ゆっくりできるような場所、車を止める場所がありません。そこで私は丹波に存在している空き家を再生し、古民家カフェなどを作ってはどうかと思いました。</a:t>
            </a:r>
            <a:endParaRPr kumimoji="1" lang="en-US" altLang="ja-JP" sz="36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ctrTitle"/>
          </p:nvPr>
        </p:nvSpPr>
        <p:spPr>
          <a:xfrm>
            <a:off x="467544" y="116632"/>
            <a:ext cx="7772400" cy="1470025"/>
          </a:xfrm>
        </p:spPr>
        <p:txBody>
          <a:bodyPr>
            <a:normAutofit/>
          </a:bodyPr>
          <a:lstStyle/>
          <a:p>
            <a:pPr algn="l"/>
            <a:r>
              <a:rPr lang="ja-JP" altLang="en-US" sz="4800" dirty="0" smtClean="0"/>
              <a:t>１．空き家の候補</a:t>
            </a:r>
            <a:endParaRPr kumimoji="1" lang="ja-JP" altLang="en-US" sz="4800" dirty="0"/>
          </a:p>
        </p:txBody>
      </p:sp>
      <p:sp>
        <p:nvSpPr>
          <p:cNvPr id="9" name="サブタイトル 8"/>
          <p:cNvSpPr>
            <a:spLocks noGrp="1"/>
          </p:cNvSpPr>
          <p:nvPr>
            <p:ph type="subTitle" idx="1"/>
          </p:nvPr>
        </p:nvSpPr>
        <p:spPr>
          <a:xfrm>
            <a:off x="323528" y="1196752"/>
            <a:ext cx="5112568" cy="5328592"/>
          </a:xfrm>
        </p:spPr>
        <p:txBody>
          <a:bodyPr>
            <a:normAutofit lnSpcReduction="10000"/>
          </a:bodyPr>
          <a:lstStyle/>
          <a:p>
            <a:pPr algn="l"/>
            <a:r>
              <a:rPr kumimoji="1" lang="ja-JP" altLang="en-US" sz="2800" dirty="0" smtClean="0"/>
              <a:t>①最初に候補として上げたのは「仲よし」の斜め向かいにあるこの家です。</a:t>
            </a:r>
            <a:endParaRPr kumimoji="1" lang="en-US" altLang="ja-JP" sz="2800" dirty="0" smtClean="0"/>
          </a:p>
          <a:p>
            <a:pPr algn="l"/>
            <a:r>
              <a:rPr lang="ja-JP" altLang="en-US" sz="2800" dirty="0"/>
              <a:t>　</a:t>
            </a:r>
            <a:r>
              <a:rPr lang="ja-JP" altLang="en-US" sz="2800" dirty="0" smtClean="0"/>
              <a:t>この家は国道沿いで</a:t>
            </a:r>
            <a:r>
              <a:rPr kumimoji="1" lang="ja-JP" altLang="en-US" sz="2800" dirty="0" smtClean="0"/>
              <a:t>広さ</a:t>
            </a:r>
            <a:r>
              <a:rPr kumimoji="1" lang="ja-JP" altLang="en-US" sz="2800" dirty="0"/>
              <a:t>も</a:t>
            </a:r>
            <a:r>
              <a:rPr kumimoji="1" lang="ja-JP" altLang="en-US" sz="2800" dirty="0" smtClean="0"/>
              <a:t>あり、裏には駐車</a:t>
            </a:r>
            <a:r>
              <a:rPr lang="ja-JP" altLang="en-US" sz="2800" dirty="0" smtClean="0"/>
              <a:t>場があります。</a:t>
            </a:r>
            <a:endParaRPr lang="en-US" altLang="ja-JP" sz="2800" dirty="0" smtClean="0"/>
          </a:p>
          <a:p>
            <a:pPr algn="l"/>
            <a:r>
              <a:rPr kumimoji="1" lang="ja-JP" altLang="en-US" sz="2800" dirty="0" smtClean="0"/>
              <a:t>②次の候補は奥秋の川沿いにある家です。</a:t>
            </a:r>
            <a:endParaRPr kumimoji="1" lang="en-US" altLang="ja-JP" sz="2800" dirty="0" smtClean="0"/>
          </a:p>
          <a:p>
            <a:pPr algn="l"/>
            <a:r>
              <a:rPr lang="ja-JP" altLang="en-US" sz="2800" dirty="0"/>
              <a:t>ここ</a:t>
            </a:r>
            <a:r>
              <a:rPr lang="ja-JP" altLang="en-US" sz="2800" dirty="0" smtClean="0"/>
              <a:t>は①より狭く少し歩く必要があります。しかし</a:t>
            </a:r>
            <a:r>
              <a:rPr kumimoji="1" lang="ja-JP" altLang="en-US" sz="2800" dirty="0" smtClean="0"/>
              <a:t>川が近くなので</a:t>
            </a:r>
            <a:r>
              <a:rPr lang="ja-JP" altLang="en-US" sz="2800" dirty="0" smtClean="0"/>
              <a:t>眺めがよく</a:t>
            </a:r>
            <a:r>
              <a:rPr kumimoji="1" lang="ja-JP" altLang="en-US" sz="2800" dirty="0" smtClean="0"/>
              <a:t>夏は川で遊べます。</a:t>
            </a:r>
            <a:endParaRPr kumimoji="1" lang="en-US" altLang="ja-JP" sz="2800" dirty="0" smtClean="0"/>
          </a:p>
        </p:txBody>
      </p:sp>
      <p:pic>
        <p:nvPicPr>
          <p:cNvPr id="10" name="図 9" descr="IMG_0414.JPG"/>
          <p:cNvPicPr>
            <a:picLocks noChangeAspect="1"/>
          </p:cNvPicPr>
          <p:nvPr/>
        </p:nvPicPr>
        <p:blipFill>
          <a:blip r:embed="rId2" cstate="print"/>
          <a:stretch>
            <a:fillRect/>
          </a:stretch>
        </p:blipFill>
        <p:spPr>
          <a:xfrm>
            <a:off x="5364087" y="1268760"/>
            <a:ext cx="3277851" cy="2448272"/>
          </a:xfrm>
          <a:prstGeom prst="rect">
            <a:avLst/>
          </a:prstGeom>
        </p:spPr>
      </p:pic>
      <p:pic>
        <p:nvPicPr>
          <p:cNvPr id="11" name="図 10" descr="IMG_0380.JPG"/>
          <p:cNvPicPr>
            <a:picLocks noChangeAspect="1"/>
          </p:cNvPicPr>
          <p:nvPr/>
        </p:nvPicPr>
        <p:blipFill>
          <a:blip r:embed="rId3" cstate="print"/>
          <a:stretch>
            <a:fillRect/>
          </a:stretch>
        </p:blipFill>
        <p:spPr>
          <a:xfrm>
            <a:off x="5436096" y="3969504"/>
            <a:ext cx="3168352" cy="2366486"/>
          </a:xfrm>
          <a:prstGeom prst="rect">
            <a:avLst/>
          </a:prstGeom>
        </p:spPr>
      </p:pic>
      <p:sp>
        <p:nvSpPr>
          <p:cNvPr id="6" name="右矢印 5"/>
          <p:cNvSpPr/>
          <p:nvPr/>
        </p:nvSpPr>
        <p:spPr>
          <a:xfrm>
            <a:off x="3779912" y="2492896"/>
            <a:ext cx="79208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右矢印 6"/>
          <p:cNvSpPr/>
          <p:nvPr/>
        </p:nvSpPr>
        <p:spPr>
          <a:xfrm>
            <a:off x="3491880" y="4581128"/>
            <a:ext cx="86409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8748464" y="7245424"/>
            <a:ext cx="395536" cy="288032"/>
          </a:xfrm>
        </p:spPr>
        <p:txBody>
          <a:bodyPr>
            <a:normAutofit fontScale="90000"/>
          </a:bodyPr>
          <a:lstStyle/>
          <a:p>
            <a:endParaRPr kumimoji="1" lang="ja-JP" altLang="en-US" dirty="0"/>
          </a:p>
        </p:txBody>
      </p:sp>
      <p:sp>
        <p:nvSpPr>
          <p:cNvPr id="5" name="サブタイトル 4"/>
          <p:cNvSpPr>
            <a:spLocks noGrp="1"/>
          </p:cNvSpPr>
          <p:nvPr>
            <p:ph type="subTitle" idx="1"/>
          </p:nvPr>
        </p:nvSpPr>
        <p:spPr>
          <a:xfrm>
            <a:off x="0" y="188640"/>
            <a:ext cx="5688632" cy="6264696"/>
          </a:xfrm>
        </p:spPr>
        <p:txBody>
          <a:bodyPr>
            <a:normAutofit/>
          </a:bodyPr>
          <a:lstStyle/>
          <a:p>
            <a:pPr algn="l"/>
            <a:r>
              <a:rPr kumimoji="1" lang="ja-JP" altLang="en-US" sz="2800" dirty="0" smtClean="0"/>
              <a:t>③次に候補で上げたのは、木下ファミリーキャンプ場の近くの家です。</a:t>
            </a:r>
            <a:endParaRPr kumimoji="1" lang="en-US" altLang="ja-JP" sz="2800" dirty="0" smtClean="0"/>
          </a:p>
          <a:p>
            <a:pPr algn="l"/>
            <a:r>
              <a:rPr lang="ja-JP" altLang="en-US" sz="2800" dirty="0"/>
              <a:t>周り</a:t>
            </a:r>
            <a:r>
              <a:rPr lang="ja-JP" altLang="en-US" sz="2800" dirty="0" smtClean="0"/>
              <a:t>に木が多いですが眺めもよく広さ</a:t>
            </a:r>
            <a:r>
              <a:rPr kumimoji="1" lang="ja-JP" altLang="en-US" sz="2800" dirty="0" smtClean="0"/>
              <a:t>も</a:t>
            </a:r>
            <a:r>
              <a:rPr kumimoji="1" lang="ja-JP" altLang="en-US" sz="2800" dirty="0"/>
              <a:t>ある</a:t>
            </a:r>
            <a:r>
              <a:rPr kumimoji="1" lang="ja-JP" altLang="en-US" sz="2800" dirty="0" smtClean="0"/>
              <a:t>ので過ごしやすいと思います。</a:t>
            </a:r>
            <a:endParaRPr kumimoji="1" lang="en-US" altLang="ja-JP" sz="2800" dirty="0" smtClean="0"/>
          </a:p>
          <a:p>
            <a:pPr algn="l"/>
            <a:endParaRPr lang="en-US" altLang="ja-JP" sz="2800" dirty="0"/>
          </a:p>
          <a:p>
            <a:pPr algn="l"/>
            <a:r>
              <a:rPr kumimoji="1" lang="ja-JP" altLang="en-US" sz="2800" dirty="0" smtClean="0"/>
              <a:t>④最後に候補にしたのは交番前の建物です。</a:t>
            </a:r>
            <a:endParaRPr kumimoji="1" lang="en-US" altLang="ja-JP" sz="2800" dirty="0" smtClean="0"/>
          </a:p>
          <a:p>
            <a:pPr algn="l"/>
            <a:r>
              <a:rPr lang="ja-JP" altLang="en-US" sz="2800" dirty="0"/>
              <a:t>この</a:t>
            </a:r>
            <a:r>
              <a:rPr lang="ja-JP" altLang="en-US" sz="2800" dirty="0" smtClean="0"/>
              <a:t>建物は食堂として使われていました。放置された家具などが多くありますが厨房や窓は残っているのですぐ使えると思います。</a:t>
            </a:r>
            <a:endParaRPr kumimoji="1" lang="ja-JP" altLang="en-US" sz="2800" dirty="0"/>
          </a:p>
        </p:txBody>
      </p:sp>
      <p:pic>
        <p:nvPicPr>
          <p:cNvPr id="6" name="図 5" descr="IMG_0416.JPG"/>
          <p:cNvPicPr>
            <a:picLocks noChangeAspect="1"/>
          </p:cNvPicPr>
          <p:nvPr/>
        </p:nvPicPr>
        <p:blipFill>
          <a:blip r:embed="rId2" cstate="print"/>
          <a:stretch>
            <a:fillRect/>
          </a:stretch>
        </p:blipFill>
        <p:spPr>
          <a:xfrm>
            <a:off x="5769741" y="3851112"/>
            <a:ext cx="3194747" cy="2386200"/>
          </a:xfrm>
          <a:prstGeom prst="rect">
            <a:avLst/>
          </a:prstGeom>
        </p:spPr>
      </p:pic>
      <p:pic>
        <p:nvPicPr>
          <p:cNvPr id="8" name="図 7" descr="IMG_0408.JPG"/>
          <p:cNvPicPr>
            <a:picLocks noChangeAspect="1"/>
          </p:cNvPicPr>
          <p:nvPr/>
        </p:nvPicPr>
        <p:blipFill>
          <a:blip r:embed="rId3" cstate="print"/>
          <a:stretch>
            <a:fillRect/>
          </a:stretch>
        </p:blipFill>
        <p:spPr>
          <a:xfrm>
            <a:off x="5580112" y="548680"/>
            <a:ext cx="3434004" cy="2564904"/>
          </a:xfrm>
          <a:prstGeom prst="rect">
            <a:avLst/>
          </a:prstGeom>
        </p:spPr>
      </p:pic>
      <p:sp>
        <p:nvSpPr>
          <p:cNvPr id="9" name="右矢印 8"/>
          <p:cNvSpPr/>
          <p:nvPr/>
        </p:nvSpPr>
        <p:spPr>
          <a:xfrm>
            <a:off x="2915816" y="1484784"/>
            <a:ext cx="86409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 9"/>
          <p:cNvSpPr/>
          <p:nvPr/>
        </p:nvSpPr>
        <p:spPr>
          <a:xfrm>
            <a:off x="3275856" y="4365104"/>
            <a:ext cx="93610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79512" y="188640"/>
            <a:ext cx="8712968" cy="3528392"/>
          </a:xfrm>
        </p:spPr>
        <p:txBody>
          <a:bodyPr>
            <a:normAutofit/>
          </a:bodyPr>
          <a:lstStyle/>
          <a:p>
            <a:pPr algn="l"/>
            <a:r>
              <a:rPr kumimoji="1" lang="ja-JP" altLang="en-US" sz="3200" dirty="0" smtClean="0">
                <a:solidFill>
                  <a:schemeClr val="tx1">
                    <a:lumMod val="95000"/>
                    <a:lumOff val="5000"/>
                  </a:schemeClr>
                </a:solidFill>
              </a:rPr>
              <a:t>①　一階はカフェ風にし、</a:t>
            </a:r>
            <a:r>
              <a:rPr lang="ja-JP" altLang="en-US" sz="3200" dirty="0" smtClean="0">
                <a:solidFill>
                  <a:schemeClr val="tx1">
                    <a:lumMod val="95000"/>
                    <a:lumOff val="5000"/>
                  </a:schemeClr>
                </a:solidFill>
              </a:rPr>
              <a:t>テーブル席と畳の席に分けます。二階は休憩所のようにして休めるようにしたいと思います。</a:t>
            </a:r>
            <a:endParaRPr kumimoji="1" lang="en-US" altLang="ja-JP" sz="3200" dirty="0" smtClean="0">
              <a:solidFill>
                <a:schemeClr val="tx1">
                  <a:lumMod val="95000"/>
                  <a:lumOff val="5000"/>
                </a:schemeClr>
              </a:solidFill>
            </a:endParaRPr>
          </a:p>
          <a:p>
            <a:endParaRPr lang="en-US" altLang="ja-JP" sz="3200" dirty="0"/>
          </a:p>
          <a:p>
            <a:endParaRPr kumimoji="1" lang="en-US" altLang="ja-JP" dirty="0" smtClean="0"/>
          </a:p>
          <a:p>
            <a:endParaRPr lang="en-US" altLang="ja-JP" dirty="0"/>
          </a:p>
          <a:p>
            <a:endParaRPr kumimoji="1" lang="en-US" altLang="ja-JP" dirty="0" smtClean="0"/>
          </a:p>
          <a:p>
            <a:endParaRPr kumimoji="1" lang="ja-JP" altLang="en-US" dirty="0">
              <a:solidFill>
                <a:schemeClr val="tx1">
                  <a:lumMod val="95000"/>
                  <a:lumOff val="5000"/>
                </a:schemeClr>
              </a:solidFill>
            </a:endParaRPr>
          </a:p>
        </p:txBody>
      </p:sp>
      <p:pic>
        <p:nvPicPr>
          <p:cNvPr id="4" name="図 3" descr="IMG_0424.JPG"/>
          <p:cNvPicPr>
            <a:picLocks noChangeAspect="1"/>
          </p:cNvPicPr>
          <p:nvPr/>
        </p:nvPicPr>
        <p:blipFill>
          <a:blip r:embed="rId2" cstate="print"/>
          <a:stretch>
            <a:fillRect/>
          </a:stretch>
        </p:blipFill>
        <p:spPr>
          <a:xfrm>
            <a:off x="1547664" y="1700808"/>
            <a:ext cx="6732240" cy="5028401"/>
          </a:xfrm>
          <a:prstGeom prst="rect">
            <a:avLst/>
          </a:prstGeom>
        </p:spPr>
      </p:pic>
    </p:spTree>
  </p:cSld>
  <p:clrMapOvr>
    <a:masterClrMapping/>
  </p:clrMapOvr>
  <p:transition>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79512" y="188640"/>
            <a:ext cx="8712968" cy="1512168"/>
          </a:xfrm>
        </p:spPr>
        <p:txBody>
          <a:bodyPr>
            <a:normAutofit/>
          </a:bodyPr>
          <a:lstStyle/>
          <a:p>
            <a:pPr algn="l"/>
            <a:r>
              <a:rPr kumimoji="1" lang="ja-JP" altLang="en-US" sz="3200" dirty="0" smtClean="0">
                <a:solidFill>
                  <a:schemeClr val="tx1">
                    <a:lumMod val="95000"/>
                    <a:lumOff val="5000"/>
                  </a:schemeClr>
                </a:solidFill>
              </a:rPr>
              <a:t>②　この家は平屋型の家なので二、三組くらい入れる食堂にしたいと思います。川遊びの道具や、釣りの道具を置きたいと思います。</a:t>
            </a:r>
            <a:endParaRPr kumimoji="1" lang="ja-JP" altLang="en-US" sz="3200" dirty="0">
              <a:solidFill>
                <a:schemeClr val="tx1">
                  <a:lumMod val="95000"/>
                  <a:lumOff val="5000"/>
                </a:schemeClr>
              </a:solidFill>
            </a:endParaRPr>
          </a:p>
        </p:txBody>
      </p:sp>
      <p:pic>
        <p:nvPicPr>
          <p:cNvPr id="4" name="図 3" descr="IMG_0426.JPG"/>
          <p:cNvPicPr>
            <a:picLocks noChangeAspect="1"/>
          </p:cNvPicPr>
          <p:nvPr/>
        </p:nvPicPr>
        <p:blipFill>
          <a:blip r:embed="rId2" cstate="print"/>
          <a:stretch>
            <a:fillRect/>
          </a:stretch>
        </p:blipFill>
        <p:spPr>
          <a:xfrm>
            <a:off x="1547664" y="2027956"/>
            <a:ext cx="6322656" cy="4722477"/>
          </a:xfrm>
          <a:prstGeom prst="rect">
            <a:avLst/>
          </a:prstGeom>
        </p:spPr>
      </p:pic>
    </p:spTree>
  </p:cSld>
  <p:clrMapOvr>
    <a:masterClrMapping/>
  </p:clrMapOvr>
  <p:transition>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251520" y="188640"/>
            <a:ext cx="8640960" cy="3744416"/>
          </a:xfrm>
        </p:spPr>
        <p:txBody>
          <a:bodyPr/>
          <a:lstStyle/>
          <a:p>
            <a:pPr algn="l"/>
            <a:r>
              <a:rPr kumimoji="1" lang="ja-JP" altLang="en-US" sz="3200" dirty="0" smtClean="0">
                <a:solidFill>
                  <a:schemeClr val="tx1">
                    <a:lumMod val="95000"/>
                    <a:lumOff val="5000"/>
                  </a:schemeClr>
                </a:solidFill>
              </a:rPr>
              <a:t>③　この家は二階建てなのでお食事処のようにしたいと思います。</a:t>
            </a:r>
            <a:r>
              <a:rPr lang="ja-JP" altLang="en-US" sz="3200" dirty="0" smtClean="0">
                <a:solidFill>
                  <a:schemeClr val="tx1">
                    <a:lumMod val="95000"/>
                    <a:lumOff val="5000"/>
                  </a:schemeClr>
                </a:solidFill>
              </a:rPr>
              <a:t>斜面</a:t>
            </a:r>
            <a:r>
              <a:rPr kumimoji="1" lang="ja-JP" altLang="en-US" sz="3200" dirty="0" smtClean="0">
                <a:solidFill>
                  <a:schemeClr val="tx1">
                    <a:lumMod val="95000"/>
                    <a:lumOff val="5000"/>
                  </a:schemeClr>
                </a:solidFill>
              </a:rPr>
              <a:t>があるところに建っているので駐車場の作り場所を考えたいと思います。</a:t>
            </a:r>
            <a:endParaRPr kumimoji="1" lang="en-US" altLang="ja-JP" sz="3200" dirty="0" smtClean="0">
              <a:solidFill>
                <a:schemeClr val="tx1">
                  <a:lumMod val="95000"/>
                  <a:lumOff val="5000"/>
                </a:schemeClr>
              </a:solidFill>
            </a:endParaRPr>
          </a:p>
          <a:p>
            <a:endParaRPr lang="en-US" altLang="ja-JP" dirty="0"/>
          </a:p>
          <a:p>
            <a:endParaRPr kumimoji="1" lang="en-US" altLang="ja-JP" dirty="0" smtClean="0"/>
          </a:p>
          <a:p>
            <a:endParaRPr lang="en-US" altLang="ja-JP" dirty="0"/>
          </a:p>
          <a:p>
            <a:endParaRPr kumimoji="1" lang="en-US" altLang="ja-JP" dirty="0" smtClean="0"/>
          </a:p>
          <a:p>
            <a:endParaRPr kumimoji="1" lang="ja-JP" altLang="en-US" dirty="0">
              <a:solidFill>
                <a:schemeClr val="tx1">
                  <a:lumMod val="95000"/>
                  <a:lumOff val="5000"/>
                </a:schemeClr>
              </a:solidFill>
            </a:endParaRPr>
          </a:p>
        </p:txBody>
      </p:sp>
      <p:pic>
        <p:nvPicPr>
          <p:cNvPr id="4" name="図 3" descr="IMG_0425.JPG"/>
          <p:cNvPicPr>
            <a:picLocks noChangeAspect="1"/>
          </p:cNvPicPr>
          <p:nvPr/>
        </p:nvPicPr>
        <p:blipFill>
          <a:blip r:embed="rId2" cstate="print"/>
          <a:stretch>
            <a:fillRect/>
          </a:stretch>
        </p:blipFill>
        <p:spPr>
          <a:xfrm>
            <a:off x="1331640" y="2098517"/>
            <a:ext cx="6228183" cy="4651915"/>
          </a:xfrm>
          <a:prstGeom prst="rect">
            <a:avLst/>
          </a:prstGeom>
        </p:spPr>
      </p:pic>
    </p:spTree>
  </p:cSld>
  <p:clrMapOvr>
    <a:masterClrMapping/>
  </p:clrMapOvr>
  <p:transition>
    <p:diamon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79512" y="548680"/>
            <a:ext cx="8856984" cy="1080120"/>
          </a:xfrm>
        </p:spPr>
        <p:txBody>
          <a:bodyPr>
            <a:noAutofit/>
          </a:bodyPr>
          <a:lstStyle/>
          <a:p>
            <a:pPr algn="l"/>
            <a:r>
              <a:rPr kumimoji="1" lang="ja-JP" altLang="en-US" sz="3200" dirty="0" smtClean="0">
                <a:solidFill>
                  <a:schemeClr val="tx1">
                    <a:lumMod val="95000"/>
                    <a:lumOff val="5000"/>
                  </a:schemeClr>
                </a:solidFill>
              </a:rPr>
              <a:t>④</a:t>
            </a:r>
            <a:r>
              <a:rPr kumimoji="1" lang="ja-JP" altLang="en-US" sz="3200" dirty="0" smtClean="0"/>
              <a:t>　</a:t>
            </a:r>
            <a:r>
              <a:rPr kumimoji="1" lang="ja-JP" altLang="en-US" sz="3200" dirty="0" smtClean="0">
                <a:solidFill>
                  <a:schemeClr val="tx1">
                    <a:lumMod val="95000"/>
                    <a:lumOff val="5000"/>
                  </a:schemeClr>
                </a:solidFill>
              </a:rPr>
              <a:t>ここはもともとお店だったので食堂にしたいとおもいます。駐車場のスペースがないので、そこを工夫したいと思います。</a:t>
            </a:r>
            <a:endParaRPr kumimoji="1" lang="ja-JP" altLang="en-US" sz="3200" dirty="0">
              <a:solidFill>
                <a:schemeClr val="tx1">
                  <a:lumMod val="95000"/>
                  <a:lumOff val="5000"/>
                </a:schemeClr>
              </a:solidFill>
            </a:endParaRPr>
          </a:p>
        </p:txBody>
      </p:sp>
      <p:pic>
        <p:nvPicPr>
          <p:cNvPr id="4" name="図 3" descr="IMG_0427.JPG"/>
          <p:cNvPicPr>
            <a:picLocks noChangeAspect="1"/>
          </p:cNvPicPr>
          <p:nvPr/>
        </p:nvPicPr>
        <p:blipFill>
          <a:blip r:embed="rId2" cstate="print"/>
          <a:stretch>
            <a:fillRect/>
          </a:stretch>
        </p:blipFill>
        <p:spPr>
          <a:xfrm>
            <a:off x="1187624" y="1694761"/>
            <a:ext cx="6768750" cy="5055671"/>
          </a:xfrm>
          <a:prstGeom prst="rect">
            <a:avLst/>
          </a:prstGeom>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1520" y="188640"/>
            <a:ext cx="6404248" cy="792087"/>
          </a:xfrm>
        </p:spPr>
        <p:txBody>
          <a:bodyPr>
            <a:normAutofit fontScale="90000"/>
          </a:bodyPr>
          <a:lstStyle/>
          <a:p>
            <a:pPr algn="l"/>
            <a:r>
              <a:rPr kumimoji="1" lang="ja-JP" altLang="en-US" dirty="0" smtClean="0"/>
              <a:t>３．共通して工夫</a:t>
            </a:r>
            <a:r>
              <a:rPr lang="ja-JP" altLang="en-US" dirty="0" smtClean="0"/>
              <a:t>したい</a:t>
            </a:r>
            <a:r>
              <a:rPr kumimoji="1" lang="ja-JP" altLang="en-US" dirty="0" smtClean="0"/>
              <a:t>点</a:t>
            </a:r>
            <a:endParaRPr kumimoji="1" lang="ja-JP" altLang="en-US" dirty="0"/>
          </a:p>
        </p:txBody>
      </p:sp>
      <p:sp>
        <p:nvSpPr>
          <p:cNvPr id="3" name="サブタイトル 2"/>
          <p:cNvSpPr>
            <a:spLocks noGrp="1"/>
          </p:cNvSpPr>
          <p:nvPr>
            <p:ph type="subTitle" idx="1"/>
          </p:nvPr>
        </p:nvSpPr>
        <p:spPr>
          <a:xfrm>
            <a:off x="107504" y="1196752"/>
            <a:ext cx="8856984" cy="5472608"/>
          </a:xfrm>
        </p:spPr>
        <p:txBody>
          <a:bodyPr>
            <a:normAutofit fontScale="92500" lnSpcReduction="10000"/>
          </a:bodyPr>
          <a:lstStyle/>
          <a:p>
            <a:pPr algn="l"/>
            <a:r>
              <a:rPr kumimoji="1" lang="ja-JP" altLang="en-US" sz="3200" dirty="0" smtClean="0"/>
              <a:t>・カフェなどにする場合、古民家風にするため　　に古い木材のような色で塗る。</a:t>
            </a:r>
            <a:endParaRPr kumimoji="1" lang="en-US" altLang="ja-JP" sz="3200" dirty="0" smtClean="0"/>
          </a:p>
          <a:p>
            <a:pPr algn="l"/>
            <a:r>
              <a:rPr kumimoji="1" lang="ja-JP" altLang="en-US" sz="3200" dirty="0" smtClean="0"/>
              <a:t>・トイレはなるべく最新のきれいなものを使う。</a:t>
            </a:r>
            <a:endParaRPr kumimoji="1" lang="en-US" altLang="ja-JP" sz="3200" dirty="0" smtClean="0"/>
          </a:p>
          <a:p>
            <a:pPr algn="l"/>
            <a:r>
              <a:rPr lang="ja-JP" altLang="en-US" sz="3200" dirty="0" smtClean="0"/>
              <a:t>・丹波に関する資料、特産品を置く。</a:t>
            </a:r>
            <a:endParaRPr lang="en-US" altLang="ja-JP" sz="3200" dirty="0" smtClean="0"/>
          </a:p>
          <a:p>
            <a:pPr algn="l"/>
            <a:r>
              <a:rPr kumimoji="1" lang="ja-JP" altLang="en-US" sz="3200" dirty="0"/>
              <a:t>・道の</a:t>
            </a:r>
            <a:r>
              <a:rPr kumimoji="1" lang="ja-JP" altLang="en-US" sz="3200" dirty="0" smtClean="0"/>
              <a:t>駅に自転車で来る人は空気圧の確認や</a:t>
            </a:r>
            <a:r>
              <a:rPr lang="ja-JP" altLang="en-US" sz="3200" dirty="0" smtClean="0"/>
              <a:t>チューブの交換、チェーンの交換がしたいそうなのでそのための装置を置く。</a:t>
            </a:r>
            <a:endParaRPr lang="en-US" altLang="ja-JP" sz="3200" dirty="0" smtClean="0"/>
          </a:p>
          <a:p>
            <a:pPr algn="l"/>
            <a:r>
              <a:rPr kumimoji="1" lang="ja-JP" altLang="en-US" sz="3200" dirty="0"/>
              <a:t>・</a:t>
            </a:r>
            <a:r>
              <a:rPr kumimoji="1" lang="ja-JP" altLang="en-US" sz="3200" dirty="0" smtClean="0"/>
              <a:t>スマホの充電器や基本的な登山グッズを置く。</a:t>
            </a:r>
            <a:endParaRPr kumimoji="1" lang="en-US" altLang="ja-JP" sz="3200" dirty="0" smtClean="0"/>
          </a:p>
          <a:p>
            <a:pPr algn="l"/>
            <a:r>
              <a:rPr lang="ja-JP" altLang="en-US" sz="3200" dirty="0" smtClean="0"/>
              <a:t>・古民家カフェのようなおしゃれな雰囲気を出すために薪ストーブを設置する。</a:t>
            </a:r>
            <a:endParaRPr lang="en-US" altLang="ja-JP" sz="3200" dirty="0" smtClean="0"/>
          </a:p>
          <a:p>
            <a:pPr algn="l"/>
            <a:r>
              <a:rPr kumimoji="1" lang="ja-JP" altLang="en-US" sz="3200" dirty="0"/>
              <a:t>　</a:t>
            </a:r>
            <a:r>
              <a:rPr kumimoji="1" lang="ja-JP" altLang="en-US" sz="3200" dirty="0" smtClean="0"/>
              <a:t>　　ほかにも何かあれば工夫したいと思います。</a:t>
            </a:r>
            <a:endParaRPr kumimoji="1" lang="ja-JP" altLang="en-US" sz="3200" dirty="0"/>
          </a:p>
        </p:txBody>
      </p:sp>
    </p:spTree>
  </p:cSld>
  <p:clrMapOvr>
    <a:masterClrMapping/>
  </p:clrMapOvr>
  <p:transition>
    <p:wheel spokes="8"/>
  </p:transition>
  <p:timing>
    <p:tnLst>
      <p:par>
        <p:cTn id="1" dur="indefinite" restart="never" nodeType="tmRoot"/>
      </p:par>
    </p:tnLst>
  </p:timing>
</p:sld>
</file>

<file path=ppt/theme/theme1.xml><?xml version="1.0" encoding="utf-8"?>
<a:theme xmlns:a="http://schemas.openxmlformats.org/drawingml/2006/main" name="テクノロジー">
  <a:themeElements>
    <a:clrScheme name="テクノロジー">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テクノロジー">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テクノロジー">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264</TotalTime>
  <Words>155</Words>
  <Application>Microsoft Office PowerPoint</Application>
  <PresentationFormat>画面に合わせる (4:3)</PresentationFormat>
  <Paragraphs>43</Paragraphs>
  <Slides>11</Slides>
  <Notes>0</Notes>
  <HiddenSlides>0</HiddenSlides>
  <MMClips>0</MMClips>
  <ScaleCrop>false</ScaleCrop>
  <HeadingPairs>
    <vt:vector size="4" baseType="variant">
      <vt:variant>
        <vt:lpstr>テーマ</vt:lpstr>
      </vt:variant>
      <vt:variant>
        <vt:i4>1</vt:i4>
      </vt:variant>
      <vt:variant>
        <vt:lpstr>スライド タイトル</vt:lpstr>
      </vt:variant>
      <vt:variant>
        <vt:i4>11</vt:i4>
      </vt:variant>
    </vt:vector>
  </HeadingPairs>
  <TitlesOfParts>
    <vt:vector size="12" baseType="lpstr">
      <vt:lpstr>テクノロジー</vt:lpstr>
      <vt:lpstr>スライド 1</vt:lpstr>
      <vt:lpstr>丹波山の空き家再生について</vt:lpstr>
      <vt:lpstr>１．空き家の候補</vt:lpstr>
      <vt:lpstr>スライド 4</vt:lpstr>
      <vt:lpstr>スライド 5</vt:lpstr>
      <vt:lpstr>スライド 6</vt:lpstr>
      <vt:lpstr>スライド 7</vt:lpstr>
      <vt:lpstr>スライド 8</vt:lpstr>
      <vt:lpstr>３．共通して工夫したい点</vt:lpstr>
      <vt:lpstr>４．空き家を復活させるのにかかる費用＆観光客の数</vt:lpstr>
      <vt:lpstr>５．調べた感想</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丹波山の空き家再生</dc:title>
  <dc:creator>student</dc:creator>
  <cp:lastModifiedBy>teacher</cp:lastModifiedBy>
  <cp:revision>29</cp:revision>
  <dcterms:created xsi:type="dcterms:W3CDTF">2016-11-09T04:38:42Z</dcterms:created>
  <dcterms:modified xsi:type="dcterms:W3CDTF">2016-11-19T05:10:48Z</dcterms:modified>
</cp:coreProperties>
</file>