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handoutMasterIdLst>
    <p:handoutMasterId r:id="rId13"/>
  </p:handoutMasterIdLst>
  <p:sldIdLst>
    <p:sldId id="256" r:id="rId2"/>
    <p:sldId id="265" r:id="rId3"/>
    <p:sldId id="274" r:id="rId4"/>
    <p:sldId id="263" r:id="rId5"/>
    <p:sldId id="266" r:id="rId6"/>
    <p:sldId id="268" r:id="rId7"/>
    <p:sldId id="269" r:id="rId8"/>
    <p:sldId id="259" r:id="rId9"/>
    <p:sldId id="260" r:id="rId10"/>
    <p:sldId id="272" r:id="rId11"/>
    <p:sldId id="271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女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1960年</c:v>
                </c:pt>
                <c:pt idx="1">
                  <c:v>2015年</c:v>
                </c:pt>
                <c:pt idx="2">
                  <c:v>2016年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1115</c:v>
                </c:pt>
                <c:pt idx="1">
                  <c:v>299</c:v>
                </c:pt>
                <c:pt idx="2">
                  <c:v>301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1960年</c:v>
                </c:pt>
                <c:pt idx="1">
                  <c:v>2015年</c:v>
                </c:pt>
                <c:pt idx="2">
                  <c:v>2016年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1146</c:v>
                </c:pt>
                <c:pt idx="1">
                  <c:v>297</c:v>
                </c:pt>
                <c:pt idx="2">
                  <c:v>304</c:v>
                </c:pt>
              </c:numCache>
            </c:numRef>
          </c:val>
        </c:ser>
        <c:overlap val="100"/>
        <c:axId val="51096192"/>
        <c:axId val="53319552"/>
      </c:barChart>
      <c:catAx>
        <c:axId val="51096192"/>
        <c:scaling>
          <c:orientation val="minMax"/>
        </c:scaling>
        <c:axPos val="b"/>
        <c:tickLblPos val="nextTo"/>
        <c:crossAx val="53319552"/>
        <c:crosses val="autoZero"/>
        <c:auto val="1"/>
        <c:lblAlgn val="ctr"/>
        <c:lblOffset val="100"/>
      </c:catAx>
      <c:valAx>
        <c:axId val="53319552"/>
        <c:scaling>
          <c:orientation val="minMax"/>
        </c:scaling>
        <c:axPos val="l"/>
        <c:majorGridlines/>
        <c:numFmt formatCode="General" sourceLinked="1"/>
        <c:tickLblPos val="nextTo"/>
        <c:crossAx val="510961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5CE8D-3A39-401A-9963-C994B80B4F20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FE044-9645-4FF2-8875-45053DDBE30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コンテンツ プレースホル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BF26FE9-C04A-405F-8C28-B85DB8110EC1}" type="datetimeFigureOut">
              <a:rPr kumimoji="1" lang="ja-JP" altLang="en-US" smtClean="0"/>
              <a:pPr/>
              <a:t>2016/11/18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27519C-0F77-4C65-A5A9-D770D8945C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1640" y="1700808"/>
            <a:ext cx="6192688" cy="4104456"/>
          </a:xfrm>
        </p:spPr>
        <p:txBody>
          <a:bodyPr>
            <a:normAutofit/>
          </a:bodyPr>
          <a:lstStyle/>
          <a:p>
            <a:r>
              <a:rPr kumimoji="1" lang="ja-JP" altLang="en-US" sz="8800" dirty="0" smtClean="0">
                <a:solidFill>
                  <a:schemeClr val="tx1"/>
                </a:solidFill>
              </a:rPr>
              <a:t>丹波山村の人口の変化</a:t>
            </a:r>
            <a:endParaRPr kumimoji="1" lang="ja-JP" altLang="en-US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6000" dirty="0" smtClean="0">
                <a:solidFill>
                  <a:schemeClr val="tx1"/>
                </a:solidFill>
              </a:rPr>
              <a:t>他にも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880320" cy="1918402"/>
          </a:xfrm>
          <a:prstGeom prst="rect">
            <a:avLst/>
          </a:prstGeom>
          <a:noFill/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2619375" cy="1905000"/>
          </a:xfrm>
          <a:prstGeom prst="rect">
            <a:avLst/>
          </a:prstGeom>
          <a:noFill/>
        </p:spPr>
      </p:pic>
      <p:pic>
        <p:nvPicPr>
          <p:cNvPr id="1030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09120"/>
            <a:ext cx="3024336" cy="2016224"/>
          </a:xfrm>
          <a:prstGeom prst="rect">
            <a:avLst/>
          </a:prstGeom>
          <a:noFill/>
        </p:spPr>
      </p:pic>
      <p:pic>
        <p:nvPicPr>
          <p:cNvPr id="1032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44824"/>
            <a:ext cx="3456384" cy="2315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000" dirty="0" smtClean="0">
                <a:solidFill>
                  <a:schemeClr val="tx1"/>
                </a:solidFill>
              </a:rPr>
              <a:t>まとめ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ja-JP" altLang="en-US" sz="3600" b="1" dirty="0" smtClean="0"/>
              <a:t>丹波山村に住んでいる自分たちは、当たり前に思っていても丹波山村に引っ越して来た人には</a:t>
            </a:r>
            <a:r>
              <a:rPr lang="ja-JP" altLang="en-US" sz="3600" b="1" dirty="0" smtClean="0"/>
              <a:t>不便</a:t>
            </a:r>
            <a:r>
              <a:rPr lang="ja-JP" altLang="en-US" sz="3600" b="1" dirty="0" smtClean="0"/>
              <a:t>なことが多いと思います。</a:t>
            </a:r>
            <a:r>
              <a:rPr lang="ja-JP" altLang="en-US" sz="3600" b="1" dirty="0" smtClean="0"/>
              <a:t>　　</a:t>
            </a:r>
            <a:endParaRPr lang="en-US" altLang="ja-JP" sz="3600" b="1" dirty="0" smtClean="0"/>
          </a:p>
          <a:p>
            <a:pPr>
              <a:buNone/>
            </a:pPr>
            <a:endParaRPr kumimoji="1" lang="en-US" altLang="ja-JP" sz="3600" b="1" dirty="0" smtClean="0"/>
          </a:p>
          <a:p>
            <a:pPr>
              <a:buNone/>
            </a:pPr>
            <a:r>
              <a:rPr lang="ja-JP" altLang="en-US" sz="3600" b="1" dirty="0" smtClean="0"/>
              <a:t>丹波山村</a:t>
            </a:r>
            <a:r>
              <a:rPr lang="ja-JP" altLang="en-US" sz="3600" b="1" dirty="0" smtClean="0"/>
              <a:t>に</a:t>
            </a:r>
            <a:r>
              <a:rPr lang="ja-JP" altLang="en-US" sz="3600" b="1" dirty="0" smtClean="0"/>
              <a:t>移住してもらうためには、不便な</a:t>
            </a:r>
            <a:r>
              <a:rPr lang="ja-JP" altLang="en-US" sz="3600" b="1" smtClean="0"/>
              <a:t>ことを解決する必要があると思います。</a:t>
            </a:r>
            <a:endParaRPr kumimoji="1" lang="ja-JP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698976" cy="1228998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>
                <a:solidFill>
                  <a:schemeClr val="tx1"/>
                </a:solidFill>
              </a:rPr>
              <a:t>調べたきっかけ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sz="3500" b="1" dirty="0" smtClean="0"/>
              <a:t>昔は丹波山村にどのくらいの人がいたのか</a:t>
            </a:r>
            <a:endParaRPr kumimoji="1" lang="en-US" altLang="ja-JP" sz="3500" b="1" dirty="0" smtClean="0"/>
          </a:p>
          <a:p>
            <a:endParaRPr lang="en-US" altLang="ja-JP" b="1" dirty="0"/>
          </a:p>
          <a:p>
            <a:r>
              <a:rPr kumimoji="1" lang="ja-JP" altLang="en-US" sz="3500" b="1" dirty="0" smtClean="0"/>
              <a:t>どうすれば丹波山村に住んでもらえるか　</a:t>
            </a:r>
            <a:endParaRPr kumimoji="1" lang="en-US" altLang="ja-JP" sz="3500" b="1" dirty="0" smtClean="0"/>
          </a:p>
          <a:p>
            <a:pPr>
              <a:buNone/>
            </a:pPr>
            <a:r>
              <a:rPr kumimoji="1" lang="ja-JP" altLang="en-US" b="1" dirty="0" smtClean="0"/>
              <a:t>　</a:t>
            </a:r>
            <a:endParaRPr kumimoji="1" lang="en-US" altLang="ja-JP" b="1" dirty="0" smtClean="0"/>
          </a:p>
          <a:p>
            <a:pPr>
              <a:buNone/>
            </a:pPr>
            <a:r>
              <a:rPr kumimoji="1" lang="ja-JP" altLang="en-US" sz="2800" b="1" dirty="0" smtClean="0"/>
              <a:t>方法</a:t>
            </a:r>
            <a:endParaRPr lang="en-US" altLang="ja-JP" sz="2800" b="1" dirty="0" smtClean="0"/>
          </a:p>
          <a:p>
            <a:pPr>
              <a:buNone/>
            </a:pPr>
            <a:r>
              <a:rPr kumimoji="1" lang="ja-JP" altLang="en-US" sz="3200" b="1" dirty="0" smtClean="0"/>
              <a:t>本・インターネット</a:t>
            </a:r>
            <a:endParaRPr kumimoji="1" lang="en-US" altLang="ja-JP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b="1" dirty="0" smtClean="0">
                <a:solidFill>
                  <a:schemeClr val="tx1"/>
                </a:solidFill>
              </a:rPr>
              <a:t>人口の変化のグラフ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sz="quarter" idx="1"/>
          </p:nvPr>
        </p:nvGraphicFramePr>
        <p:xfrm>
          <a:off x="827584" y="1556792"/>
          <a:ext cx="741682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904656" cy="1228998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>
                <a:solidFill>
                  <a:schemeClr val="tx1"/>
                </a:solidFill>
              </a:rPr>
              <a:t>原因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（課長さんの考え）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/>
              <a:t>移住</a:t>
            </a:r>
            <a:r>
              <a:rPr lang="ja-JP" altLang="en-US" sz="5400" dirty="0"/>
              <a:t>してくる</a:t>
            </a:r>
            <a:r>
              <a:rPr kumimoji="1" lang="ja-JP" altLang="en-US" sz="5400" dirty="0" smtClean="0"/>
              <a:t>人が少ない</a:t>
            </a:r>
            <a:endParaRPr kumimoji="1" lang="en-US" altLang="ja-JP" sz="5400" dirty="0" smtClean="0"/>
          </a:p>
          <a:p>
            <a:r>
              <a:rPr lang="ja-JP" altLang="en-US" sz="5400" dirty="0" smtClean="0"/>
              <a:t>移住する人が多い</a:t>
            </a:r>
            <a:endParaRPr lang="en-US" altLang="ja-JP" sz="5400" dirty="0"/>
          </a:p>
          <a:p>
            <a:r>
              <a:rPr lang="ja-JP" altLang="en-US" sz="5400" dirty="0" smtClean="0"/>
              <a:t>高齢化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solidFill>
                  <a:schemeClr val="tx1"/>
                </a:solidFill>
              </a:rPr>
              <a:t>自分の考え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高齢化</a:t>
            </a:r>
            <a:endParaRPr kumimoji="1" lang="en-US" altLang="ja-JP" sz="4800" dirty="0" smtClean="0"/>
          </a:p>
          <a:p>
            <a:r>
              <a:rPr lang="ja-JP" altLang="en-US" sz="4800" dirty="0" smtClean="0"/>
              <a:t>丹波山村に住んでいる人と他の</a:t>
            </a:r>
            <a:endParaRPr lang="en-US" altLang="ja-JP" sz="4800" dirty="0" smtClean="0"/>
          </a:p>
          <a:p>
            <a:pPr>
              <a:buNone/>
            </a:pPr>
            <a:r>
              <a:rPr kumimoji="1" lang="ja-JP" altLang="en-US" sz="4800" dirty="0" smtClean="0"/>
              <a:t>場所から来た人の考えの違い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>
                <a:solidFill>
                  <a:schemeClr val="tx1"/>
                </a:solidFill>
              </a:rPr>
              <a:t>小・中学生を中心とした丹波山村についての</a:t>
            </a:r>
            <a:r>
              <a:rPr kumimoji="1" lang="en-US" altLang="ja-JP" sz="60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6000" dirty="0" smtClean="0">
                <a:solidFill>
                  <a:schemeClr val="tx1"/>
                </a:solidFill>
              </a:rPr>
            </a:br>
            <a:r>
              <a:rPr kumimoji="1" lang="ja-JP" altLang="en-US" sz="6000" dirty="0" smtClean="0">
                <a:solidFill>
                  <a:schemeClr val="tx1"/>
                </a:solidFill>
              </a:rPr>
              <a:t>アンケート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2170584" cy="1156990"/>
          </a:xfrm>
        </p:spPr>
        <p:txBody>
          <a:bodyPr>
            <a:noAutofit/>
          </a:bodyPr>
          <a:lstStyle/>
          <a:p>
            <a:r>
              <a:rPr lang="ja-JP" altLang="en-US" sz="8000" dirty="0" smtClean="0">
                <a:solidFill>
                  <a:schemeClr val="tx1"/>
                </a:solidFill>
              </a:rPr>
              <a:t>３</a:t>
            </a:r>
            <a:r>
              <a:rPr kumimoji="1" lang="ja-JP" altLang="en-US" sz="8000" dirty="0" smtClean="0">
                <a:solidFill>
                  <a:schemeClr val="tx1"/>
                </a:solidFill>
              </a:rPr>
              <a:t>位</a:t>
            </a:r>
            <a:endParaRPr kumimoji="1"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ja-JP" altLang="en-US" sz="8000" b="1" dirty="0" smtClean="0"/>
              <a:t>図</a:t>
            </a:r>
            <a:r>
              <a:rPr kumimoji="1" lang="ja-JP" altLang="en-US" sz="8000" b="1" dirty="0" smtClean="0"/>
              <a:t>書館</a:t>
            </a:r>
            <a:endParaRPr kumimoji="1" lang="en-US" altLang="ja-JP" sz="8000" b="1" dirty="0" smtClean="0"/>
          </a:p>
          <a:p>
            <a:pPr>
              <a:buNone/>
            </a:pPr>
            <a:r>
              <a:rPr kumimoji="1" lang="en-US" altLang="ja-JP" sz="4000" dirty="0" smtClean="0"/>
              <a:t>				</a:t>
            </a:r>
            <a:r>
              <a:rPr lang="en-US" altLang="ja-JP" sz="4000" dirty="0" smtClean="0"/>
              <a:t>	</a:t>
            </a:r>
            <a:r>
              <a:rPr lang="ja-JP" altLang="en-US" sz="4000" b="1" dirty="0" smtClean="0"/>
              <a:t>・学校だけじゃなく</a:t>
            </a:r>
            <a:endParaRPr lang="en-US" altLang="ja-JP" sz="4000" b="1" dirty="0" smtClean="0"/>
          </a:p>
          <a:p>
            <a:pPr>
              <a:buNone/>
            </a:pPr>
            <a:r>
              <a:rPr kumimoji="1" lang="en-US" altLang="ja-JP" sz="4000" b="1" dirty="0" smtClean="0"/>
              <a:t>					</a:t>
            </a:r>
            <a:r>
              <a:rPr kumimoji="1" lang="ja-JP" altLang="en-US" sz="4000" b="1" dirty="0" smtClean="0"/>
              <a:t>本とふれあいたい</a:t>
            </a:r>
            <a:r>
              <a:rPr lang="en-US" altLang="ja-JP" sz="4000" b="1" dirty="0" smtClean="0"/>
              <a:t>	</a:t>
            </a:r>
            <a:endParaRPr kumimoji="1" lang="en-US" altLang="ja-JP" sz="4000" b="1" dirty="0" smtClean="0"/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2880320" cy="1921959"/>
          </a:xfrm>
          <a:prstGeom prst="rect">
            <a:avLst/>
          </a:prstGeom>
          <a:noFill/>
        </p:spPr>
      </p:pic>
      <p:pic>
        <p:nvPicPr>
          <p:cNvPr id="1032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952328" cy="2086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746648" cy="1156990"/>
          </a:xfrm>
        </p:spPr>
        <p:txBody>
          <a:bodyPr>
            <a:noAutofit/>
          </a:bodyPr>
          <a:lstStyle/>
          <a:p>
            <a:r>
              <a:rPr lang="ja-JP" altLang="en-US" sz="8000" dirty="0" smtClean="0">
                <a:solidFill>
                  <a:schemeClr val="tx1"/>
                </a:solidFill>
              </a:rPr>
              <a:t>２</a:t>
            </a:r>
            <a:r>
              <a:rPr kumimoji="1" lang="ja-JP" altLang="en-US" sz="8000" dirty="0" smtClean="0">
                <a:solidFill>
                  <a:schemeClr val="tx1"/>
                </a:solidFill>
              </a:rPr>
              <a:t>位</a:t>
            </a:r>
            <a:endParaRPr kumimoji="1"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147248" cy="47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ja-JP" altLang="en-US" sz="8000" b="1" dirty="0" smtClean="0"/>
              <a:t>本屋さん</a:t>
            </a:r>
            <a:endParaRPr lang="en-US" altLang="ja-JP" sz="8000" b="1" dirty="0" smtClean="0"/>
          </a:p>
          <a:p>
            <a:pPr>
              <a:buNone/>
            </a:pPr>
            <a:r>
              <a:rPr lang="ja-JP" altLang="en-US" sz="3900" b="1" dirty="0" smtClean="0"/>
              <a:t>　　　　　　　　　　　漫画と小説を</a:t>
            </a:r>
            <a:endParaRPr lang="en-US" altLang="ja-JP" sz="3900" b="1" dirty="0" smtClean="0"/>
          </a:p>
          <a:p>
            <a:pPr>
              <a:buNone/>
            </a:pPr>
            <a:r>
              <a:rPr lang="ja-JP" altLang="en-US" sz="3900" b="1" dirty="0" smtClean="0"/>
              <a:t>　　　　　　　　　　　　　　読みたいから</a:t>
            </a:r>
            <a:r>
              <a:rPr lang="ja-JP" altLang="en-US" sz="2800" b="1" dirty="0" smtClean="0"/>
              <a:t>　　　　　　　</a:t>
            </a:r>
            <a:endParaRPr lang="en-US" altLang="ja-JP" sz="2800" b="1" dirty="0" smtClean="0"/>
          </a:p>
          <a:p>
            <a:pPr algn="ctr">
              <a:buNone/>
            </a:pPr>
            <a:endParaRPr lang="en-US" altLang="ja-JP" sz="2800" b="1" dirty="0" smtClean="0"/>
          </a:p>
          <a:p>
            <a:pPr algn="r">
              <a:buNone/>
            </a:pPr>
            <a:endParaRPr lang="en-US" altLang="ja-JP" sz="2800" b="1" dirty="0" smtClean="0"/>
          </a:p>
          <a:p>
            <a:pPr algn="r">
              <a:buNone/>
            </a:pPr>
            <a:endParaRPr lang="en-US" altLang="ja-JP" sz="2800" dirty="0" smtClean="0"/>
          </a:p>
          <a:p>
            <a:pPr algn="r">
              <a:buNone/>
            </a:pPr>
            <a:r>
              <a:rPr kumimoji="1" lang="en-US" altLang="ja-JP" sz="2800" dirty="0" smtClean="0"/>
              <a:t>	</a:t>
            </a:r>
            <a:endParaRPr kumimoji="1" lang="ja-JP" altLang="en-US" sz="2800" dirty="0"/>
          </a:p>
        </p:txBody>
      </p:sp>
      <p:pic>
        <p:nvPicPr>
          <p:cNvPr id="4102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509120"/>
            <a:ext cx="2989831" cy="2011907"/>
          </a:xfrm>
          <a:prstGeom prst="rect">
            <a:avLst/>
          </a:prstGeom>
          <a:noFill/>
        </p:spPr>
      </p:pic>
      <p:pic>
        <p:nvPicPr>
          <p:cNvPr id="614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3190"/>
            <a:ext cx="2620516" cy="195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2448272" cy="1296144"/>
          </a:xfrm>
        </p:spPr>
        <p:txBody>
          <a:bodyPr>
            <a:noAutofit/>
          </a:bodyPr>
          <a:lstStyle/>
          <a:p>
            <a:r>
              <a:rPr lang="ja-JP" altLang="en-US" sz="8000" dirty="0" smtClean="0">
                <a:solidFill>
                  <a:schemeClr val="tx1"/>
                </a:solidFill>
              </a:rPr>
              <a:t>１</a:t>
            </a:r>
            <a:r>
              <a:rPr kumimoji="1" lang="ja-JP" altLang="en-US" sz="8000" dirty="0" smtClean="0">
                <a:solidFill>
                  <a:schemeClr val="tx1"/>
                </a:solidFill>
              </a:rPr>
              <a:t>位</a:t>
            </a:r>
            <a:endParaRPr kumimoji="1"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8000" b="1" dirty="0" smtClean="0"/>
              <a:t>スーパー</a:t>
            </a:r>
            <a:r>
              <a:rPr lang="en-US" altLang="ja-JP" sz="8000" dirty="0" smtClean="0"/>
              <a:t>							</a:t>
            </a:r>
            <a:r>
              <a:rPr lang="ja-JP" altLang="en-US" sz="4000" b="1" dirty="0" smtClean="0"/>
              <a:t>・建物の中で買える</a:t>
            </a:r>
            <a:endParaRPr lang="en-US" altLang="ja-JP" sz="4000" b="1" dirty="0" smtClean="0"/>
          </a:p>
          <a:p>
            <a:pPr>
              <a:buNone/>
            </a:pPr>
            <a:r>
              <a:rPr lang="en-US" altLang="ja-JP" sz="3200" b="1" dirty="0" smtClean="0"/>
              <a:t>						</a:t>
            </a:r>
            <a:r>
              <a:rPr lang="ja-JP" altLang="en-US" sz="4000" b="1" dirty="0" smtClean="0"/>
              <a:t>・種類が多い</a:t>
            </a:r>
            <a:endParaRPr lang="en-US" altLang="ja-JP" sz="4000" b="1" dirty="0" smtClean="0"/>
          </a:p>
        </p:txBody>
      </p:sp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3048000" cy="2057400"/>
          </a:xfrm>
          <a:prstGeom prst="rect">
            <a:avLst/>
          </a:prstGeom>
          <a:noFill/>
        </p:spPr>
      </p:pic>
      <p:pic>
        <p:nvPicPr>
          <p:cNvPr id="307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41168"/>
            <a:ext cx="2245620" cy="1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ール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クール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442</TotalTime>
  <Words>120</Words>
  <Application>Microsoft Office PowerPoint</Application>
  <PresentationFormat>画面に合わせる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クール</vt:lpstr>
      <vt:lpstr>丹波山村の人口の変化</vt:lpstr>
      <vt:lpstr>調べたきっかけ</vt:lpstr>
      <vt:lpstr>人口の変化のグラフ</vt:lpstr>
      <vt:lpstr>原因（課長さんの考え）</vt:lpstr>
      <vt:lpstr>自分の考え</vt:lpstr>
      <vt:lpstr>小・中学生を中心とした丹波山村についての アンケート</vt:lpstr>
      <vt:lpstr>３位</vt:lpstr>
      <vt:lpstr>２位</vt:lpstr>
      <vt:lpstr>１位</vt:lpstr>
      <vt:lpstr>他にも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人口の変化</dc:title>
  <dc:creator>student</dc:creator>
  <cp:lastModifiedBy>student</cp:lastModifiedBy>
  <cp:revision>52</cp:revision>
  <dcterms:created xsi:type="dcterms:W3CDTF">2016-09-29T05:00:47Z</dcterms:created>
  <dcterms:modified xsi:type="dcterms:W3CDTF">2016-11-18T04:28:52Z</dcterms:modified>
</cp:coreProperties>
</file>