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1"/>
  </p:notesMasterIdLst>
  <p:handoutMasterIdLst>
    <p:handoutMasterId r:id="rId12"/>
  </p:handoutMasterIdLst>
  <p:sldIdLst>
    <p:sldId id="256" r:id="rId2"/>
    <p:sldId id="257" r:id="rId3"/>
    <p:sldId id="258" r:id="rId4"/>
    <p:sldId id="259" r:id="rId5"/>
    <p:sldId id="261" r:id="rId6"/>
    <p:sldId id="263" r:id="rId7"/>
    <p:sldId id="264" r:id="rId8"/>
    <p:sldId id="260" r:id="rId9"/>
    <p:sldId id="262" r:id="rId1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4E3F928-A3CB-45CB-81AE-CA002D2633C4}" type="datetimeFigureOut">
              <a:rPr kumimoji="1" lang="ja-JP" altLang="en-US" smtClean="0"/>
              <a:pPr/>
              <a:t>2017/11/15</a:t>
            </a:fld>
            <a:endParaRPr kumimoji="1"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0942687-111B-41A0-97E6-B0D90923666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EDA526-EA13-4868-8064-8A48AABAFB97}" type="datetimeFigureOut">
              <a:rPr kumimoji="1" lang="ja-JP" altLang="en-US" smtClean="0"/>
              <a:pPr/>
              <a:t>2017/11/15</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46C918-58ED-4100-BD7A-DFD45AFA49D1}"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BE46C918-58ED-4100-BD7A-DFD45AFA49D1}" type="slidenum">
              <a:rPr kumimoji="1" lang="ja-JP" altLang="en-US" smtClean="0"/>
              <a:pPr/>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BE46C918-58ED-4100-BD7A-DFD45AFA49D1}" type="slidenum">
              <a:rPr kumimoji="1" lang="ja-JP" altLang="en-US" smtClean="0"/>
              <a:pPr/>
              <a:t>3</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Ref idx="1002">
        <a:schemeClr val="bg2"/>
      </p:bgRef>
    </p:bg>
    <p:spTree>
      <p:nvGrpSpPr>
        <p:cNvPr id="1" name=""/>
        <p:cNvGrpSpPr/>
        <p:nvPr/>
      </p:nvGrpSpPr>
      <p:grpSpPr>
        <a:xfrm>
          <a:off x="0" y="0"/>
          <a:ext cx="0" cy="0"/>
          <a:chOff x="0" y="0"/>
          <a:chExt cx="0" cy="0"/>
        </a:xfrm>
      </p:grpSpPr>
      <p:sp>
        <p:nvSpPr>
          <p:cNvPr id="9" name="タイトル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 タイトルの書式設定</a:t>
            </a:r>
            <a:endParaRPr kumimoji="0" lang="en-US"/>
          </a:p>
        </p:txBody>
      </p:sp>
      <p:sp>
        <p:nvSpPr>
          <p:cNvPr id="17" name="サブタイトル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30" name="日付プレースホルダ 29"/>
          <p:cNvSpPr>
            <a:spLocks noGrp="1"/>
          </p:cNvSpPr>
          <p:nvPr>
            <p:ph type="dt" sz="half" idx="10"/>
          </p:nvPr>
        </p:nvSpPr>
        <p:spPr/>
        <p:txBody>
          <a:bodyPr/>
          <a:lstStyle/>
          <a:p>
            <a:fld id="{2F30BE3A-90EA-48C6-8610-6D4597470CD9}" type="datetimeFigureOut">
              <a:rPr kumimoji="1" lang="ja-JP" altLang="en-US" smtClean="0"/>
              <a:pPr/>
              <a:t>2017/11/15</a:t>
            </a:fld>
            <a:endParaRPr kumimoji="1" lang="ja-JP" altLang="en-US"/>
          </a:p>
        </p:txBody>
      </p:sp>
      <p:sp>
        <p:nvSpPr>
          <p:cNvPr id="19" name="フッター プレースホルダ 18"/>
          <p:cNvSpPr>
            <a:spLocks noGrp="1"/>
          </p:cNvSpPr>
          <p:nvPr>
            <p:ph type="ftr" sz="quarter" idx="11"/>
          </p:nvPr>
        </p:nvSpPr>
        <p:spPr/>
        <p:txBody>
          <a:bodyPr/>
          <a:lstStyle/>
          <a:p>
            <a:endParaRPr kumimoji="1" lang="ja-JP" altLang="en-US"/>
          </a:p>
        </p:txBody>
      </p:sp>
      <p:sp>
        <p:nvSpPr>
          <p:cNvPr id="27" name="スライド番号プレースホルダ 26"/>
          <p:cNvSpPr>
            <a:spLocks noGrp="1"/>
          </p:cNvSpPr>
          <p:nvPr>
            <p:ph type="sldNum" sz="quarter" idx="12"/>
          </p:nvPr>
        </p:nvSpPr>
        <p:spPr/>
        <p:txBody>
          <a:bodyPr/>
          <a:lstStyle/>
          <a:p>
            <a:fld id="{22F1B480-3CD3-4389-8EC3-0D3883E2CC1F}" type="slidenum">
              <a:rPr kumimoji="1" lang="ja-JP" altLang="en-US" smtClean="0"/>
              <a:pPr/>
              <a:t>&lt;#&gt;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2F30BE3A-90EA-48C6-8610-6D4597470CD9}" type="datetimeFigureOut">
              <a:rPr kumimoji="1" lang="ja-JP" altLang="en-US" smtClean="0"/>
              <a:pPr/>
              <a:t>2017/11/15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2F1B480-3CD3-4389-8EC3-0D3883E2CC1F}"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914401"/>
            <a:ext cx="2057400" cy="5211763"/>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914401"/>
            <a:ext cx="6019800" cy="5211763"/>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2F30BE3A-90EA-48C6-8610-6D4597470CD9}" type="datetimeFigureOut">
              <a:rPr kumimoji="1" lang="ja-JP" altLang="en-US" smtClean="0"/>
              <a:pPr/>
              <a:t>2017/11/15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2F1B480-3CD3-4389-8EC3-0D3883E2CC1F}"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2F30BE3A-90EA-48C6-8610-6D4597470CD9}" type="datetimeFigureOut">
              <a:rPr kumimoji="1" lang="ja-JP" altLang="en-US" smtClean="0"/>
              <a:pPr/>
              <a:t>2017/11/15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2F1B480-3CD3-4389-8EC3-0D3883E2CC1F}" type="slidenum">
              <a:rPr kumimoji="1" lang="ja-JP" altLang="en-US" smtClean="0"/>
              <a:pPr/>
              <a:t>&lt;#&gt;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Ref idx="1002">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p:txBody>
          <a:bodyPr/>
          <a:lstStyle/>
          <a:p>
            <a:fld id="{2F30BE3A-90EA-48C6-8610-6D4597470CD9}" type="datetimeFigureOut">
              <a:rPr kumimoji="1" lang="ja-JP" altLang="en-US" smtClean="0"/>
              <a:pPr/>
              <a:t>2017/11/15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22F1B480-3CD3-4389-8EC3-0D3883E2CC1F}" type="slidenum">
              <a:rPr kumimoji="1" lang="ja-JP" altLang="en-US" smtClean="0"/>
              <a:pPr/>
              <a:t>&lt;#&gt;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2F30BE3A-90EA-48C6-8610-6D4597470CD9}" type="datetimeFigureOut">
              <a:rPr kumimoji="1" lang="ja-JP" altLang="en-US" smtClean="0"/>
              <a:pPr/>
              <a:t>2017/11/15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2F1B480-3CD3-4389-8EC3-0D3883E2CC1F}" type="slidenum">
              <a:rPr kumimoji="1" lang="ja-JP" altLang="en-US" smtClean="0"/>
              <a:pPr/>
              <a:t>&lt;#&gt;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229600" cy="1143000"/>
          </a:xfrm>
        </p:spPr>
        <p:txBody>
          <a:bodyPr tIns="45720" anchor="b"/>
          <a:lstStyle>
            <a:lvl1pPr>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4" name="テキスト プレースホル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ja-JP" altLang="en-US" smtClean="0"/>
              <a:t>マスタ テキストの書式設定</a:t>
            </a:r>
          </a:p>
        </p:txBody>
      </p:sp>
      <p:sp>
        <p:nvSpPr>
          <p:cNvPr id="5" name="コンテンツ プレースホル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0"/>
          </p:nvPr>
        </p:nvSpPr>
        <p:spPr/>
        <p:txBody>
          <a:bodyPr/>
          <a:lstStyle/>
          <a:p>
            <a:fld id="{2F30BE3A-90EA-48C6-8610-6D4597470CD9}" type="datetimeFigureOut">
              <a:rPr kumimoji="1" lang="ja-JP" altLang="en-US" smtClean="0"/>
              <a:pPr/>
              <a:t>2017/11/15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22F1B480-3CD3-4389-8EC3-0D3883E2CC1F}" type="slidenum">
              <a:rPr kumimoji="1" lang="ja-JP" altLang="en-US" smtClean="0"/>
              <a:pPr/>
              <a:t>&lt;#&gt;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ja-JP" altLang="en-US" smtClean="0"/>
              <a:t>マスタ タイトルの書式設定</a:t>
            </a:r>
            <a:endParaRPr kumimoji="0" lang="en-US"/>
          </a:p>
        </p:txBody>
      </p:sp>
      <p:sp>
        <p:nvSpPr>
          <p:cNvPr id="3" name="日付プレースホルダ 2"/>
          <p:cNvSpPr>
            <a:spLocks noGrp="1"/>
          </p:cNvSpPr>
          <p:nvPr>
            <p:ph type="dt" sz="half" idx="10"/>
          </p:nvPr>
        </p:nvSpPr>
        <p:spPr/>
        <p:txBody>
          <a:bodyPr/>
          <a:lstStyle/>
          <a:p>
            <a:fld id="{2F30BE3A-90EA-48C6-8610-6D4597470CD9}" type="datetimeFigureOut">
              <a:rPr kumimoji="1" lang="ja-JP" altLang="en-US" smtClean="0"/>
              <a:pPr/>
              <a:t>2017/11/15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22F1B480-3CD3-4389-8EC3-0D3883E2CC1F}" type="slidenum">
              <a:rPr kumimoji="1" lang="ja-JP" altLang="en-US" smtClean="0"/>
              <a:pPr/>
              <a:t>&lt;#&gt;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2F30BE3A-90EA-48C6-8610-6D4597470CD9}" type="datetimeFigureOut">
              <a:rPr kumimoji="1" lang="ja-JP" altLang="en-US" smtClean="0"/>
              <a:pPr/>
              <a:t>2017/11/15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22F1B480-3CD3-4389-8EC3-0D3883E2CC1F}"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ja-JP" altLang="en-US" smtClean="0"/>
              <a:t>マスタ テキストの書式設定</a:t>
            </a:r>
          </a:p>
        </p:txBody>
      </p:sp>
      <p:sp>
        <p:nvSpPr>
          <p:cNvPr id="4" name="コンテンツ プレースホル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 4"/>
          <p:cNvSpPr>
            <a:spLocks noGrp="1"/>
          </p:cNvSpPr>
          <p:nvPr>
            <p:ph type="dt" sz="half" idx="10"/>
          </p:nvPr>
        </p:nvSpPr>
        <p:spPr/>
        <p:txBody>
          <a:bodyPr/>
          <a:lstStyle/>
          <a:p>
            <a:fld id="{2F30BE3A-90EA-48C6-8610-6D4597470CD9}" type="datetimeFigureOut">
              <a:rPr kumimoji="1" lang="ja-JP" altLang="en-US" smtClean="0"/>
              <a:pPr/>
              <a:t>2017/11/15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22F1B480-3CD3-4389-8EC3-0D3883E2CC1F}" type="slidenum">
              <a:rPr kumimoji="1" lang="ja-JP" altLang="en-US" smtClean="0"/>
              <a:pPr/>
              <a:t>&lt;#&gt;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1 つの角を丸めた四角形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直角三角形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タイトル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ja-JP" altLang="en-US" smtClean="0"/>
              <a:t>マスタ タイトルの書式設定</a:t>
            </a:r>
            <a:endParaRPr kumimoji="0" lang="en-US"/>
          </a:p>
        </p:txBody>
      </p:sp>
      <p:sp>
        <p:nvSpPr>
          <p:cNvPr id="4" name="テキスト プレースホルダ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5" name="日付プレースホルダ 4"/>
          <p:cNvSpPr>
            <a:spLocks noGrp="1"/>
          </p:cNvSpPr>
          <p:nvPr>
            <p:ph type="dt" sz="half" idx="10"/>
          </p:nvPr>
        </p:nvSpPr>
        <p:spPr/>
        <p:txBody>
          <a:bodyPr/>
          <a:lstStyle/>
          <a:p>
            <a:fld id="{2F30BE3A-90EA-48C6-8610-6D4597470CD9}" type="datetimeFigureOut">
              <a:rPr kumimoji="1" lang="ja-JP" altLang="en-US" smtClean="0"/>
              <a:pPr/>
              <a:t>2017/11/15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a:xfrm>
            <a:off x="8077200" y="6356350"/>
            <a:ext cx="609600" cy="365125"/>
          </a:xfrm>
        </p:spPr>
        <p:txBody>
          <a:bodyPr/>
          <a:lstStyle/>
          <a:p>
            <a:fld id="{22F1B480-3CD3-4389-8EC3-0D3883E2CC1F}" type="slidenum">
              <a:rPr kumimoji="1" lang="ja-JP" altLang="en-US" smtClean="0"/>
              <a:pPr/>
              <a:t>&lt;#&gt;</a:t>
            </a:fld>
            <a:endParaRPr kumimoji="1" lang="ja-JP" altLang="en-US"/>
          </a:p>
        </p:txBody>
      </p:sp>
      <p:sp>
        <p:nvSpPr>
          <p:cNvPr id="3" name="図プレースホル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ja-JP" altLang="en-US" smtClean="0"/>
              <a:t>アイコンをクリックして図を追加</a:t>
            </a:r>
            <a:endParaRPr kumimoji="0" lang="en-US" dirty="0"/>
          </a:p>
        </p:txBody>
      </p:sp>
      <p:sp>
        <p:nvSpPr>
          <p:cNvPr id="10" name="フリーフォーム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フリーフォーム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フリーフォーム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フリーフォーム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タイトル プレースホルダ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ja-JP" altLang="en-US" smtClean="0"/>
              <a:t>マスタ タイトルの書式設定</a:t>
            </a:r>
            <a:endParaRPr kumimoji="0" lang="en-US"/>
          </a:p>
        </p:txBody>
      </p:sp>
      <p:sp>
        <p:nvSpPr>
          <p:cNvPr id="30" name="テキスト プレースホルダ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0" name="日付プレースホルダ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F30BE3A-90EA-48C6-8610-6D4597470CD9}" type="datetimeFigureOut">
              <a:rPr kumimoji="1" lang="ja-JP" altLang="en-US" smtClean="0"/>
              <a:pPr/>
              <a:t>2017/11/15</a:t>
            </a:fld>
            <a:endParaRPr kumimoji="1" lang="ja-JP" altLang="en-US"/>
          </a:p>
        </p:txBody>
      </p:sp>
      <p:sp>
        <p:nvSpPr>
          <p:cNvPr id="22" name="フッター プレースホルダ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kumimoji="1" lang="ja-JP" altLang="en-US"/>
          </a:p>
        </p:txBody>
      </p:sp>
      <p:sp>
        <p:nvSpPr>
          <p:cNvPr id="18" name="スライド番号プレースホル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2F1B480-3CD3-4389-8EC3-0D3883E2CC1F}" type="slidenum">
              <a:rPr kumimoji="1" lang="ja-JP" altLang="en-US" smtClean="0"/>
              <a:pPr/>
              <a:t>&lt;#&gt;</a:t>
            </a:fld>
            <a:endParaRPr kumimoji="1" lang="ja-JP" altLang="en-US"/>
          </a:p>
        </p:txBody>
      </p:sp>
      <p:grpSp>
        <p:nvGrpSpPr>
          <p:cNvPr id="2" name="グループ化 1"/>
          <p:cNvGrpSpPr/>
          <p:nvPr/>
        </p:nvGrpSpPr>
        <p:grpSpPr>
          <a:xfrm>
            <a:off x="-19017" y="202408"/>
            <a:ext cx="9180548" cy="649224"/>
            <a:chOff x="-19045" y="216550"/>
            <a:chExt cx="9180548" cy="649224"/>
          </a:xfrm>
        </p:grpSpPr>
        <p:sp>
          <p:nvSpPr>
            <p:cNvPr id="12" name="フリーフォーム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フリーフォーム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1" latinLnBrk="0" hangingPunct="1">
        <a:spcBef>
          <a:spcPct val="0"/>
        </a:spcBef>
        <a:buNone/>
        <a:defRPr kumimoji="1"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1"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1"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1"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1"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1"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1"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1"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1"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1" sz="1400" kern="1200" baseline="0">
          <a:solidFill>
            <a:schemeClr val="tx1"/>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6444208" y="1988840"/>
            <a:ext cx="1944216" cy="369332"/>
          </a:xfrm>
          <a:prstGeom prst="rect">
            <a:avLst/>
          </a:prstGeom>
          <a:noFill/>
        </p:spPr>
        <p:txBody>
          <a:bodyPr wrap="square" rtlCol="0">
            <a:spAutoFit/>
          </a:bodyPr>
          <a:lstStyle/>
          <a:p>
            <a:r>
              <a:rPr kumimoji="1" lang="ja-JP" altLang="en-US" dirty="0" smtClean="0"/>
              <a:t>２年　守岡　響希</a:t>
            </a:r>
            <a:endParaRPr kumimoji="1" lang="ja-JP" altLang="en-US" dirty="0"/>
          </a:p>
        </p:txBody>
      </p:sp>
      <p:cxnSp>
        <p:nvCxnSpPr>
          <p:cNvPr id="9" name="直線コネクタ 8"/>
          <p:cNvCxnSpPr>
            <a:stCxn id="7" idx="1"/>
            <a:endCxn id="7" idx="1"/>
          </p:cNvCxnSpPr>
          <p:nvPr/>
        </p:nvCxnSpPr>
        <p:spPr>
          <a:xfrm>
            <a:off x="6444208" y="2173506"/>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flipH="1">
            <a:off x="6444208" y="2348880"/>
            <a:ext cx="1800200" cy="0"/>
          </a:xfrm>
          <a:prstGeom prst="line">
            <a:avLst/>
          </a:prstGeom>
        </p:spPr>
        <p:style>
          <a:lnRef idx="1">
            <a:schemeClr val="accent1"/>
          </a:lnRef>
          <a:fillRef idx="0">
            <a:schemeClr val="accent1"/>
          </a:fillRef>
          <a:effectRef idx="0">
            <a:schemeClr val="accent1"/>
          </a:effectRef>
          <a:fontRef idx="minor">
            <a:schemeClr val="tx1"/>
          </a:fontRef>
        </p:style>
      </p:cxnSp>
      <p:sp>
        <p:nvSpPr>
          <p:cNvPr id="14" name="正方形/長方形 13"/>
          <p:cNvSpPr/>
          <p:nvPr/>
        </p:nvSpPr>
        <p:spPr>
          <a:xfrm>
            <a:off x="1187624" y="3068960"/>
            <a:ext cx="6768752" cy="2952328"/>
          </a:xfrm>
          <a:prstGeom prst="rect">
            <a:avLst/>
          </a:prstGeom>
          <a:ln>
            <a:solidFill>
              <a:srgbClr val="00B0F0"/>
            </a:solidFill>
          </a:ln>
        </p:spPr>
        <p:style>
          <a:lnRef idx="2">
            <a:schemeClr val="accent3"/>
          </a:lnRef>
          <a:fillRef idx="1">
            <a:schemeClr val="lt1"/>
          </a:fillRef>
          <a:effectRef idx="0">
            <a:schemeClr val="accent3"/>
          </a:effectRef>
          <a:fontRef idx="minor">
            <a:schemeClr val="dk1"/>
          </a:fontRef>
        </p:style>
        <p:txBody>
          <a:bodyPr rtlCol="0" anchor="ctr"/>
          <a:lstStyle/>
          <a:p>
            <a:r>
              <a:rPr lang="ja-JP" altLang="en-US" sz="2800" b="1" dirty="0" smtClean="0">
                <a:ln w="1905">
                  <a:solidFill>
                    <a:schemeClr val="tx1"/>
                  </a:solidFill>
                </a:ln>
                <a:solidFill>
                  <a:schemeClr val="tx1"/>
                </a:solidFill>
                <a:effectLst>
                  <a:innerShdw blurRad="69850" dist="43180" dir="5400000">
                    <a:srgbClr val="000000">
                      <a:alpha val="65000"/>
                    </a:srgbClr>
                  </a:innerShdw>
                </a:effectLst>
              </a:rPr>
              <a:t>　はじめ</a:t>
            </a:r>
            <a:r>
              <a:rPr lang="ja-JP" altLang="en-US" sz="2800" b="1" dirty="0" smtClean="0">
                <a:ln w="1905">
                  <a:solidFill>
                    <a:schemeClr val="tx1"/>
                  </a:solidFill>
                </a:ln>
                <a:solidFill>
                  <a:schemeClr val="tx1"/>
                </a:solidFill>
                <a:effectLst>
                  <a:innerShdw blurRad="69850" dist="43180" dir="5400000">
                    <a:srgbClr val="000000">
                      <a:alpha val="65000"/>
                    </a:srgbClr>
                  </a:innerShdw>
                </a:effectLst>
              </a:rPr>
              <a:t>は農業のことについて調べて</a:t>
            </a:r>
            <a:r>
              <a:rPr lang="ja-JP" altLang="en-US" sz="2800" b="1" dirty="0" err="1" smtClean="0">
                <a:ln w="1905">
                  <a:solidFill>
                    <a:schemeClr val="tx1"/>
                  </a:solidFill>
                </a:ln>
                <a:solidFill>
                  <a:schemeClr val="tx1"/>
                </a:solidFill>
                <a:effectLst>
                  <a:innerShdw blurRad="69850" dist="43180" dir="5400000">
                    <a:srgbClr val="000000">
                      <a:alpha val="65000"/>
                    </a:srgbClr>
                  </a:innerShdw>
                </a:effectLst>
              </a:rPr>
              <a:t>い</a:t>
            </a:r>
            <a:endParaRPr lang="en-US" altLang="ja-JP" sz="2800" b="1" dirty="0" smtClean="0">
              <a:ln w="1905">
                <a:solidFill>
                  <a:schemeClr val="tx1"/>
                </a:solidFill>
              </a:ln>
              <a:solidFill>
                <a:schemeClr val="tx1"/>
              </a:solidFill>
              <a:effectLst>
                <a:innerShdw blurRad="69850" dist="43180" dir="5400000">
                  <a:srgbClr val="000000">
                    <a:alpha val="65000"/>
                  </a:srgbClr>
                </a:innerShdw>
              </a:effectLst>
            </a:endParaRPr>
          </a:p>
          <a:p>
            <a:endParaRPr lang="en-US" altLang="ja-JP" sz="800" b="1" dirty="0" smtClean="0">
              <a:ln w="1905">
                <a:solidFill>
                  <a:schemeClr val="tx1"/>
                </a:solidFill>
              </a:ln>
              <a:solidFill>
                <a:schemeClr val="tx1"/>
              </a:solidFill>
              <a:effectLst>
                <a:innerShdw blurRad="69850" dist="43180" dir="5400000">
                  <a:srgbClr val="000000">
                    <a:alpha val="65000"/>
                  </a:srgbClr>
                </a:innerShdw>
              </a:effectLst>
            </a:endParaRPr>
          </a:p>
          <a:p>
            <a:r>
              <a:rPr lang="ja-JP" altLang="en-US" sz="2800" b="1" dirty="0" smtClean="0">
                <a:ln w="1905">
                  <a:solidFill>
                    <a:schemeClr val="tx1"/>
                  </a:solidFill>
                </a:ln>
                <a:solidFill>
                  <a:schemeClr val="tx1"/>
                </a:solidFill>
                <a:effectLst>
                  <a:innerShdw blurRad="69850" dist="43180" dir="5400000">
                    <a:srgbClr val="000000">
                      <a:alpha val="65000"/>
                    </a:srgbClr>
                  </a:innerShdw>
                </a:effectLst>
              </a:rPr>
              <a:t>たが</a:t>
            </a:r>
            <a:r>
              <a:rPr lang="ja-JP" altLang="en-US" sz="2800" b="1" dirty="0" smtClean="0">
                <a:ln w="1905">
                  <a:solidFill>
                    <a:schemeClr val="tx1"/>
                  </a:solidFill>
                </a:ln>
                <a:solidFill>
                  <a:schemeClr val="tx1"/>
                </a:solidFill>
                <a:effectLst>
                  <a:innerShdw blurRad="69850" dist="43180" dir="5400000">
                    <a:srgbClr val="000000">
                      <a:alpha val="65000"/>
                    </a:srgbClr>
                  </a:innerShdw>
                </a:effectLst>
              </a:rPr>
              <a:t>、話しをきいているうちに丹波だ</a:t>
            </a:r>
            <a:r>
              <a:rPr lang="ja-JP" altLang="en-US" sz="2800" b="1" dirty="0" smtClean="0">
                <a:ln w="1905">
                  <a:solidFill>
                    <a:schemeClr val="tx1"/>
                  </a:solidFill>
                </a:ln>
                <a:solidFill>
                  <a:schemeClr val="tx1"/>
                </a:solidFill>
                <a:effectLst>
                  <a:innerShdw blurRad="69850" dist="43180" dir="5400000">
                    <a:srgbClr val="000000">
                      <a:alpha val="65000"/>
                    </a:srgbClr>
                  </a:innerShdw>
                </a:effectLst>
              </a:rPr>
              <a:t>から</a:t>
            </a:r>
            <a:endParaRPr lang="en-US" altLang="ja-JP" sz="2800" b="1" dirty="0" smtClean="0">
              <a:ln w="1905">
                <a:solidFill>
                  <a:schemeClr val="tx1"/>
                </a:solidFill>
              </a:ln>
              <a:solidFill>
                <a:schemeClr val="tx1"/>
              </a:solidFill>
              <a:effectLst>
                <a:innerShdw blurRad="69850" dist="43180" dir="5400000">
                  <a:srgbClr val="000000">
                    <a:alpha val="65000"/>
                  </a:srgbClr>
                </a:innerShdw>
              </a:effectLst>
            </a:endParaRPr>
          </a:p>
          <a:p>
            <a:endParaRPr lang="en-US" altLang="ja-JP" sz="800" b="1" dirty="0" smtClean="0">
              <a:ln w="1905">
                <a:solidFill>
                  <a:schemeClr val="tx1"/>
                </a:solidFill>
              </a:ln>
              <a:solidFill>
                <a:schemeClr val="tx1"/>
              </a:solidFill>
              <a:effectLst>
                <a:innerShdw blurRad="69850" dist="43180" dir="5400000">
                  <a:srgbClr val="000000">
                    <a:alpha val="65000"/>
                  </a:srgbClr>
                </a:innerShdw>
              </a:effectLst>
            </a:endParaRPr>
          </a:p>
          <a:p>
            <a:r>
              <a:rPr lang="ja-JP" altLang="en-US" sz="2800" b="1" dirty="0" err="1" smtClean="0">
                <a:ln w="1905">
                  <a:solidFill>
                    <a:schemeClr val="tx1"/>
                  </a:solidFill>
                </a:ln>
                <a:solidFill>
                  <a:schemeClr val="tx1"/>
                </a:solidFill>
                <a:effectLst>
                  <a:innerShdw blurRad="69850" dist="43180" dir="5400000">
                    <a:srgbClr val="000000">
                      <a:alpha val="65000"/>
                    </a:srgbClr>
                  </a:innerShdw>
                </a:effectLst>
              </a:rPr>
              <a:t>こそ</a:t>
            </a:r>
            <a:r>
              <a:rPr lang="ja-JP" altLang="en-US" sz="2800" b="1" dirty="0" smtClean="0">
                <a:ln w="1905">
                  <a:solidFill>
                    <a:schemeClr val="tx1"/>
                  </a:solidFill>
                </a:ln>
                <a:solidFill>
                  <a:schemeClr val="tx1"/>
                </a:solidFill>
                <a:effectLst>
                  <a:innerShdw blurRad="69850" dist="43180" dir="5400000">
                    <a:srgbClr val="000000">
                      <a:alpha val="65000"/>
                    </a:srgbClr>
                  </a:innerShdw>
                </a:effectLst>
              </a:rPr>
              <a:t>できるものはないか、すでに</a:t>
            </a:r>
            <a:r>
              <a:rPr lang="ja-JP" altLang="en-US" sz="2800" b="1" dirty="0" smtClean="0">
                <a:ln w="1905">
                  <a:solidFill>
                    <a:schemeClr val="tx1"/>
                  </a:solidFill>
                </a:ln>
                <a:solidFill>
                  <a:schemeClr val="tx1"/>
                </a:solidFill>
                <a:effectLst>
                  <a:innerShdw blurRad="69850" dist="43180" dir="5400000">
                    <a:srgbClr val="000000">
                      <a:alpha val="65000"/>
                    </a:srgbClr>
                  </a:innerShdw>
                </a:effectLst>
              </a:rPr>
              <a:t>やって</a:t>
            </a:r>
            <a:r>
              <a:rPr lang="ja-JP" altLang="en-US" sz="2800" b="1" dirty="0" err="1" smtClean="0">
                <a:ln w="1905">
                  <a:solidFill>
                    <a:schemeClr val="tx1"/>
                  </a:solidFill>
                </a:ln>
                <a:solidFill>
                  <a:schemeClr val="tx1"/>
                </a:solidFill>
                <a:effectLst>
                  <a:innerShdw blurRad="69850" dist="43180" dir="5400000">
                    <a:srgbClr val="000000">
                      <a:alpha val="65000"/>
                    </a:srgbClr>
                  </a:innerShdw>
                </a:effectLst>
              </a:rPr>
              <a:t>い</a:t>
            </a:r>
            <a:endParaRPr lang="en-US" altLang="ja-JP" sz="800" b="1" dirty="0" smtClean="0">
              <a:ln w="1905">
                <a:solidFill>
                  <a:schemeClr val="tx1"/>
                </a:solidFill>
              </a:ln>
              <a:solidFill>
                <a:schemeClr val="tx1"/>
              </a:solidFill>
              <a:effectLst>
                <a:innerShdw blurRad="69850" dist="43180" dir="5400000">
                  <a:srgbClr val="000000">
                    <a:alpha val="65000"/>
                  </a:srgbClr>
                </a:innerShdw>
              </a:effectLst>
            </a:endParaRPr>
          </a:p>
          <a:p>
            <a:endParaRPr lang="en-US" altLang="ja-JP" sz="800" b="1" dirty="0" smtClean="0">
              <a:ln w="1905">
                <a:solidFill>
                  <a:schemeClr val="tx1"/>
                </a:solidFill>
              </a:ln>
              <a:solidFill>
                <a:schemeClr val="tx1"/>
              </a:solidFill>
              <a:effectLst>
                <a:innerShdw blurRad="69850" dist="43180" dir="5400000">
                  <a:srgbClr val="000000">
                    <a:alpha val="65000"/>
                  </a:srgbClr>
                </a:innerShdw>
              </a:effectLst>
            </a:endParaRPr>
          </a:p>
          <a:p>
            <a:r>
              <a:rPr lang="ja-JP" altLang="en-US" sz="2800" b="1" dirty="0" smtClean="0">
                <a:ln w="1905">
                  <a:solidFill>
                    <a:schemeClr val="tx1"/>
                  </a:solidFill>
                </a:ln>
                <a:solidFill>
                  <a:schemeClr val="tx1"/>
                </a:solidFill>
                <a:effectLst>
                  <a:innerShdw blurRad="69850" dist="43180" dir="5400000">
                    <a:srgbClr val="000000">
                      <a:alpha val="65000"/>
                    </a:srgbClr>
                  </a:innerShdw>
                </a:effectLst>
              </a:rPr>
              <a:t>る</a:t>
            </a:r>
            <a:r>
              <a:rPr lang="ja-JP" altLang="en-US" sz="2800" b="1" dirty="0" smtClean="0">
                <a:ln w="1905">
                  <a:solidFill>
                    <a:schemeClr val="tx1"/>
                  </a:solidFill>
                </a:ln>
                <a:solidFill>
                  <a:schemeClr val="tx1"/>
                </a:solidFill>
                <a:effectLst>
                  <a:innerShdw blurRad="69850" dist="43180" dir="5400000">
                    <a:srgbClr val="000000">
                      <a:alpha val="65000"/>
                    </a:srgbClr>
                  </a:innerShdw>
                </a:effectLst>
              </a:rPr>
              <a:t>ことはないか気になったので調べる</a:t>
            </a:r>
            <a:r>
              <a:rPr lang="ja-JP" altLang="en-US" sz="2800" b="1" dirty="0" smtClean="0">
                <a:ln w="1905">
                  <a:solidFill>
                    <a:schemeClr val="tx1"/>
                  </a:solidFill>
                </a:ln>
                <a:solidFill>
                  <a:schemeClr val="tx1"/>
                </a:solidFill>
                <a:effectLst>
                  <a:innerShdw blurRad="69850" dist="43180" dir="5400000">
                    <a:srgbClr val="000000">
                      <a:alpha val="65000"/>
                    </a:srgbClr>
                  </a:innerShdw>
                </a:effectLst>
              </a:rPr>
              <a:t>こと</a:t>
            </a:r>
            <a:endParaRPr lang="en-US" altLang="ja-JP" sz="2800" b="1" dirty="0" smtClean="0">
              <a:ln w="1905">
                <a:solidFill>
                  <a:schemeClr val="tx1"/>
                </a:solidFill>
              </a:ln>
              <a:solidFill>
                <a:schemeClr val="tx1"/>
              </a:solidFill>
              <a:effectLst>
                <a:innerShdw blurRad="69850" dist="43180" dir="5400000">
                  <a:srgbClr val="000000">
                    <a:alpha val="65000"/>
                  </a:srgbClr>
                </a:innerShdw>
              </a:effectLst>
            </a:endParaRPr>
          </a:p>
          <a:p>
            <a:endParaRPr lang="en-US" altLang="ja-JP" sz="800" b="1" dirty="0" smtClean="0">
              <a:ln w="1905">
                <a:solidFill>
                  <a:schemeClr val="tx1"/>
                </a:solidFill>
              </a:ln>
              <a:solidFill>
                <a:schemeClr val="tx1"/>
              </a:solidFill>
              <a:effectLst>
                <a:innerShdw blurRad="69850" dist="43180" dir="5400000">
                  <a:srgbClr val="000000">
                    <a:alpha val="65000"/>
                  </a:srgbClr>
                </a:innerShdw>
              </a:effectLst>
            </a:endParaRPr>
          </a:p>
          <a:p>
            <a:r>
              <a:rPr lang="ja-JP" altLang="en-US" sz="2800" b="1" dirty="0" smtClean="0">
                <a:ln w="1905">
                  <a:solidFill>
                    <a:schemeClr val="tx1"/>
                  </a:solidFill>
                </a:ln>
                <a:solidFill>
                  <a:schemeClr val="tx1"/>
                </a:solidFill>
                <a:effectLst>
                  <a:innerShdw blurRad="69850" dist="43180" dir="5400000">
                    <a:srgbClr val="000000">
                      <a:alpha val="65000"/>
                    </a:srgbClr>
                  </a:innerShdw>
                </a:effectLst>
              </a:rPr>
              <a:t>に</a:t>
            </a:r>
            <a:r>
              <a:rPr lang="ja-JP" altLang="en-US" sz="2800" b="1" dirty="0" smtClean="0">
                <a:ln w="1905">
                  <a:solidFill>
                    <a:schemeClr val="tx1"/>
                  </a:solidFill>
                </a:ln>
                <a:solidFill>
                  <a:schemeClr val="tx1"/>
                </a:solidFill>
                <a:effectLst>
                  <a:innerShdw blurRad="69850" dist="43180" dir="5400000">
                    <a:srgbClr val="000000">
                      <a:alpha val="65000"/>
                    </a:srgbClr>
                  </a:innerShdw>
                </a:effectLst>
              </a:rPr>
              <a:t>した。</a:t>
            </a:r>
            <a:endParaRPr lang="en-US" altLang="ja-JP" sz="2800" b="1" dirty="0" smtClean="0">
              <a:ln w="1905">
                <a:solidFill>
                  <a:schemeClr val="tx1"/>
                </a:solidFill>
              </a:ln>
              <a:solidFill>
                <a:schemeClr val="tx1"/>
              </a:solidFill>
              <a:effectLst>
                <a:innerShdw blurRad="69850" dist="43180" dir="5400000">
                  <a:srgbClr val="000000">
                    <a:alpha val="65000"/>
                  </a:srgbClr>
                </a:innerShdw>
              </a:effectLst>
            </a:endParaRPr>
          </a:p>
        </p:txBody>
      </p:sp>
      <p:sp>
        <p:nvSpPr>
          <p:cNvPr id="19" name="フローチャート : 端子 18"/>
          <p:cNvSpPr/>
          <p:nvPr/>
        </p:nvSpPr>
        <p:spPr>
          <a:xfrm>
            <a:off x="899592" y="2132856"/>
            <a:ext cx="2160240" cy="792088"/>
          </a:xfrm>
          <a:prstGeom prst="flowChartTerminator">
            <a:avLst/>
          </a:prstGeom>
          <a:ln>
            <a:solidFill>
              <a:srgbClr val="00B0F0"/>
            </a:solidFill>
          </a:ln>
        </p:spPr>
        <p:style>
          <a:lnRef idx="2">
            <a:schemeClr val="accent3"/>
          </a:lnRef>
          <a:fillRef idx="1">
            <a:schemeClr val="lt1"/>
          </a:fillRef>
          <a:effectRef idx="0">
            <a:schemeClr val="accent3"/>
          </a:effectRef>
          <a:fontRef idx="minor">
            <a:schemeClr val="dk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ja-JP" altLang="en-US" sz="3200" b="1" dirty="0" smtClean="0">
                <a:ln w="11430">
                  <a:solidFill>
                    <a:schemeClr val="tx1"/>
                  </a:solidFill>
                </a:ln>
                <a:solidFill>
                  <a:schemeClr val="tx1"/>
                </a:solidFill>
                <a:effectLst>
                  <a:outerShdw blurRad="50800" dist="39000" dir="5460000" algn="tl">
                    <a:srgbClr val="000000">
                      <a:alpha val="38000"/>
                    </a:srgbClr>
                  </a:outerShdw>
                </a:effectLst>
              </a:rPr>
              <a:t>きっかけ</a:t>
            </a:r>
            <a:endParaRPr kumimoji="1" lang="ja-JP" altLang="en-US" sz="3200" b="1" dirty="0">
              <a:ln w="11430">
                <a:solidFill>
                  <a:schemeClr val="tx1"/>
                </a:solidFill>
              </a:ln>
              <a:solidFill>
                <a:schemeClr val="tx1"/>
              </a:solidFill>
              <a:effectLst>
                <a:outerShdw blurRad="50800" dist="39000" dir="5460000" algn="tl">
                  <a:srgbClr val="000000">
                    <a:alpha val="38000"/>
                  </a:srgbClr>
                </a:outerShdw>
              </a:effectLst>
            </a:endParaRPr>
          </a:p>
        </p:txBody>
      </p:sp>
      <p:sp>
        <p:nvSpPr>
          <p:cNvPr id="8" name="正方形/長方形 7"/>
          <p:cNvSpPr/>
          <p:nvPr/>
        </p:nvSpPr>
        <p:spPr>
          <a:xfrm>
            <a:off x="495255" y="476672"/>
            <a:ext cx="7858241" cy="1446550"/>
          </a:xfrm>
          <a:prstGeom prst="rect">
            <a:avLst/>
          </a:prstGeom>
          <a:noFill/>
        </p:spPr>
        <p:txBody>
          <a:bodyPr wrap="none" lIns="91440" tIns="45720" rIns="91440" bIns="45720">
            <a:spAutoFit/>
          </a:bodyPr>
          <a:lstStyle/>
          <a:p>
            <a:pPr algn="ctr"/>
            <a:r>
              <a:rPr lang="ja-JP" altLang="en-US" sz="8800" b="1" dirty="0" smtClean="0">
                <a:ln w="12700">
                  <a:solidFill>
                    <a:schemeClr val="tx1"/>
                  </a:solidFill>
                  <a:prstDash val="solid"/>
                </a:ln>
                <a:solidFill>
                  <a:srgbClr val="92D050"/>
                </a:solidFill>
                <a:effectLst>
                  <a:outerShdw blurRad="41275" dist="20320" dir="1800000" algn="tl" rotWithShape="0">
                    <a:srgbClr val="000000">
                      <a:alpha val="40000"/>
                    </a:srgbClr>
                  </a:outerShdw>
                </a:effectLst>
              </a:rPr>
              <a:t>丹波山村</a:t>
            </a:r>
            <a:r>
              <a:rPr lang="ja-JP" altLang="en-US" sz="7200" b="1" dirty="0" smtClean="0">
                <a:ln w="12700">
                  <a:solidFill>
                    <a:schemeClr val="tx1"/>
                  </a:solidFill>
                  <a:prstDash val="solid"/>
                </a:ln>
                <a:effectLst>
                  <a:outerShdw blurRad="41275" dist="20320" dir="1800000" algn="tl" rotWithShape="0">
                    <a:srgbClr val="000000">
                      <a:alpha val="40000"/>
                    </a:srgbClr>
                  </a:outerShdw>
                </a:effectLst>
              </a:rPr>
              <a:t>の</a:t>
            </a:r>
            <a:r>
              <a:rPr lang="ja-JP" altLang="en-US" sz="8800" b="1" dirty="0" smtClean="0">
                <a:ln w="12700">
                  <a:solidFill>
                    <a:schemeClr val="tx1"/>
                  </a:solidFill>
                  <a:prstDash val="solid"/>
                </a:ln>
                <a:solidFill>
                  <a:srgbClr val="00B050"/>
                </a:solidFill>
                <a:effectLst>
                  <a:outerShdw blurRad="41275" dist="20320" dir="1800000" algn="tl" rotWithShape="0">
                    <a:srgbClr val="000000">
                      <a:alpha val="40000"/>
                    </a:srgbClr>
                  </a:outerShdw>
                </a:effectLst>
              </a:rPr>
              <a:t>産業</a:t>
            </a:r>
            <a:endParaRPr lang="ja-JP" altLang="en-US" sz="7200" b="1" cap="none" spc="0" dirty="0">
              <a:ln w="12700">
                <a:solidFill>
                  <a:schemeClr val="tx1"/>
                </a:solidFill>
                <a:prstDash val="solid"/>
              </a:ln>
              <a:solidFill>
                <a:srgbClr val="00B050"/>
              </a:solidFill>
              <a:effectLst>
                <a:outerShdw blurRad="41275" dist="20320" dir="1800000" algn="tl" rotWithShape="0">
                  <a:srgbClr val="000000">
                    <a:alpha val="4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strips(downLeft)">
                                      <p:cBhvr>
                                        <p:cTn id="7" dur="500"/>
                                        <p:tgtEl>
                                          <p:spTgt spid="19"/>
                                        </p:tgtEl>
                                      </p:cBhvr>
                                    </p:animEffect>
                                  </p:childTnLst>
                                </p:cTn>
                              </p:par>
                              <p:par>
                                <p:cTn id="8" presetID="24" presetClass="entr" presetSubtype="0" fill="hold" grpId="1" nodeType="withEffect">
                                  <p:stCondLst>
                                    <p:cond delay="0"/>
                                  </p:stCondLst>
                                  <p:childTnLst>
                                    <p:set>
                                      <p:cBhvr>
                                        <p:cTn id="9" dur="1" fill="hold">
                                          <p:stCondLst>
                                            <p:cond delay="0"/>
                                          </p:stCondLst>
                                        </p:cTn>
                                        <p:tgtEl>
                                          <p:spTgt spid="14"/>
                                        </p:tgtEl>
                                        <p:attrNameLst>
                                          <p:attrName>style.visibility</p:attrName>
                                        </p:attrNameLst>
                                      </p:cBhvr>
                                      <p:to>
                                        <p:strVal val="visible"/>
                                      </p:to>
                                    </p:set>
                                    <p:anim to="" calcmode="lin" valueType="num">
                                      <p:cBhvr>
                                        <p:cTn id="10" dur="1" fill="hold"/>
                                        <p:tgtEl>
                                          <p:spTgt spid="14"/>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1" animBg="1"/>
      <p:bldP spid="1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左中かっこ 6"/>
          <p:cNvSpPr/>
          <p:nvPr/>
        </p:nvSpPr>
        <p:spPr>
          <a:xfrm>
            <a:off x="683568" y="332656"/>
            <a:ext cx="432048" cy="1152128"/>
          </a:xfrm>
          <a:prstGeom prst="lef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kumimoji="1" lang="ja-JP" altLang="en-US"/>
          </a:p>
        </p:txBody>
      </p:sp>
      <p:sp>
        <p:nvSpPr>
          <p:cNvPr id="11" name="テキスト ボックス 10"/>
          <p:cNvSpPr txBox="1"/>
          <p:nvPr/>
        </p:nvSpPr>
        <p:spPr>
          <a:xfrm>
            <a:off x="1259632" y="620688"/>
            <a:ext cx="3168352" cy="646331"/>
          </a:xfrm>
          <a:prstGeom prst="rect">
            <a:avLst/>
          </a:prstGeom>
          <a:noFill/>
        </p:spPr>
        <p:txBody>
          <a:bodyPr wrap="square" rtlCol="0">
            <a:spAutoFit/>
          </a:bodyPr>
          <a:lstStyle/>
          <a:p>
            <a:r>
              <a:rPr kumimoji="1" lang="ja-JP" altLang="en-US" sz="3600" dirty="0" smtClean="0"/>
              <a:t>昔</a:t>
            </a:r>
            <a:r>
              <a:rPr kumimoji="1" lang="ja-JP" altLang="en-US" sz="3600" dirty="0" smtClean="0"/>
              <a:t>の農作物</a:t>
            </a:r>
            <a:endParaRPr kumimoji="1" lang="en-US" altLang="ja-JP" sz="3600" dirty="0" smtClean="0"/>
          </a:p>
        </p:txBody>
      </p:sp>
      <p:sp>
        <p:nvSpPr>
          <p:cNvPr id="13" name="左中かっこ 12"/>
          <p:cNvSpPr/>
          <p:nvPr/>
        </p:nvSpPr>
        <p:spPr>
          <a:xfrm rot="10800000">
            <a:off x="4067944" y="332656"/>
            <a:ext cx="288032" cy="1152128"/>
          </a:xfrm>
          <a:prstGeom prst="lef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kumimoji="1" lang="ja-JP" altLang="en-US"/>
          </a:p>
        </p:txBody>
      </p:sp>
      <p:cxnSp>
        <p:nvCxnSpPr>
          <p:cNvPr id="22" name="直線コネクタ 21"/>
          <p:cNvCxnSpPr/>
          <p:nvPr/>
        </p:nvCxnSpPr>
        <p:spPr>
          <a:xfrm>
            <a:off x="1115616" y="1268760"/>
            <a:ext cx="288032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正方形/長方形 9"/>
          <p:cNvSpPr/>
          <p:nvPr/>
        </p:nvSpPr>
        <p:spPr>
          <a:xfrm>
            <a:off x="611560" y="1700808"/>
            <a:ext cx="7344816" cy="468052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r>
              <a:rPr lang="ja-JP" altLang="en-US" sz="2600" dirty="0" smtClean="0"/>
              <a:t>・</a:t>
            </a:r>
            <a:r>
              <a:rPr lang="ja-JP" altLang="en-US" sz="2600" dirty="0" smtClean="0">
                <a:solidFill>
                  <a:srgbClr val="FF0000"/>
                </a:solidFill>
              </a:rPr>
              <a:t>こんにゃく</a:t>
            </a:r>
            <a:r>
              <a:rPr lang="ja-JP" altLang="en-US" sz="2600" dirty="0" smtClean="0"/>
              <a:t>　</a:t>
            </a:r>
            <a:r>
              <a:rPr lang="ja-JP" altLang="en-US" sz="2600" dirty="0" smtClean="0"/>
              <a:t> </a:t>
            </a:r>
            <a:r>
              <a:rPr lang="ja-JP" altLang="en-US" sz="2600" dirty="0" smtClean="0"/>
              <a:t> </a:t>
            </a:r>
            <a:r>
              <a:rPr lang="ja-JP" altLang="en-US" sz="2600" dirty="0" smtClean="0"/>
              <a:t>・</a:t>
            </a:r>
            <a:r>
              <a:rPr lang="ja-JP" altLang="en-US" sz="2600" dirty="0" smtClean="0">
                <a:solidFill>
                  <a:srgbClr val="FF0000"/>
                </a:solidFill>
              </a:rPr>
              <a:t>そば</a:t>
            </a:r>
            <a:r>
              <a:rPr lang="ja-JP" altLang="en-US" sz="2600" dirty="0" smtClean="0"/>
              <a:t>　　　　・</a:t>
            </a:r>
            <a:r>
              <a:rPr lang="ja-JP" altLang="en-US" sz="2600" dirty="0" smtClean="0"/>
              <a:t>麦</a:t>
            </a:r>
            <a:r>
              <a:rPr lang="ja-JP" altLang="en-US" sz="2600" dirty="0" smtClean="0"/>
              <a:t>　　    </a:t>
            </a:r>
            <a:r>
              <a:rPr lang="ja-JP" altLang="en-US" sz="2600" dirty="0" smtClean="0"/>
              <a:t>・</a:t>
            </a:r>
            <a:r>
              <a:rPr lang="ja-JP" altLang="en-US" sz="2600" dirty="0" smtClean="0">
                <a:solidFill>
                  <a:srgbClr val="FF0000"/>
                </a:solidFill>
              </a:rPr>
              <a:t>とうもろこし　</a:t>
            </a:r>
            <a:endParaRPr lang="en-US" altLang="ja-JP" sz="2600" dirty="0" smtClean="0">
              <a:solidFill>
                <a:srgbClr val="FF0000"/>
              </a:solidFill>
            </a:endParaRPr>
          </a:p>
          <a:p>
            <a:r>
              <a:rPr lang="ja-JP" altLang="en-US" sz="2600" dirty="0" smtClean="0"/>
              <a:t>・</a:t>
            </a:r>
            <a:r>
              <a:rPr lang="ja-JP" altLang="en-US" sz="2600" dirty="0" smtClean="0"/>
              <a:t>ひえ　　　　</a:t>
            </a:r>
            <a:r>
              <a:rPr lang="ja-JP" altLang="en-US" sz="2600" dirty="0" smtClean="0"/>
              <a:t>　・</a:t>
            </a:r>
            <a:r>
              <a:rPr lang="ja-JP" altLang="en-US" sz="2600" dirty="0" smtClean="0">
                <a:solidFill>
                  <a:srgbClr val="FF0000"/>
                </a:solidFill>
              </a:rPr>
              <a:t>わさび</a:t>
            </a:r>
            <a:r>
              <a:rPr lang="ja-JP" altLang="en-US" sz="2600" dirty="0" smtClean="0">
                <a:solidFill>
                  <a:srgbClr val="FF0000"/>
                </a:solidFill>
              </a:rPr>
              <a:t>　　</a:t>
            </a:r>
            <a:r>
              <a:rPr lang="ja-JP" altLang="en-US" sz="2600" dirty="0" smtClean="0">
                <a:solidFill>
                  <a:srgbClr val="FF0000"/>
                </a:solidFill>
              </a:rPr>
              <a:t> </a:t>
            </a:r>
            <a:r>
              <a:rPr lang="ja-JP" altLang="en-US" sz="2600" dirty="0" smtClean="0">
                <a:solidFill>
                  <a:srgbClr val="FF0000"/>
                </a:solidFill>
              </a:rPr>
              <a:t> </a:t>
            </a:r>
            <a:r>
              <a:rPr lang="ja-JP" altLang="en-US" sz="2600" dirty="0" smtClean="0"/>
              <a:t>・</a:t>
            </a:r>
            <a:r>
              <a:rPr lang="ja-JP" altLang="en-US" sz="2600" dirty="0" smtClean="0"/>
              <a:t>小豆　</a:t>
            </a:r>
            <a:r>
              <a:rPr lang="ja-JP" altLang="en-US" sz="2600" dirty="0" smtClean="0"/>
              <a:t>   ・</a:t>
            </a:r>
            <a:r>
              <a:rPr lang="ja-JP" altLang="en-US" sz="2600" dirty="0" smtClean="0">
                <a:solidFill>
                  <a:srgbClr val="FF0000"/>
                </a:solidFill>
              </a:rPr>
              <a:t>じゃがいも　</a:t>
            </a:r>
            <a:endParaRPr lang="en-US" altLang="ja-JP" sz="2600" dirty="0" smtClean="0">
              <a:solidFill>
                <a:srgbClr val="FF0000"/>
              </a:solidFill>
            </a:endParaRPr>
          </a:p>
          <a:p>
            <a:r>
              <a:rPr lang="ja-JP" altLang="en-US" sz="2600" dirty="0" smtClean="0"/>
              <a:t>・</a:t>
            </a:r>
            <a:r>
              <a:rPr lang="ja-JP" altLang="en-US" sz="2600" dirty="0" smtClean="0">
                <a:solidFill>
                  <a:srgbClr val="FF0000"/>
                </a:solidFill>
              </a:rPr>
              <a:t>里芋</a:t>
            </a:r>
            <a:r>
              <a:rPr lang="en-US" altLang="ja-JP" sz="2600" dirty="0" smtClean="0">
                <a:solidFill>
                  <a:srgbClr val="FF0000"/>
                </a:solidFill>
              </a:rPr>
              <a:t>             </a:t>
            </a:r>
            <a:r>
              <a:rPr lang="ja-JP" altLang="en-US" sz="2600" dirty="0" smtClean="0"/>
              <a:t>・</a:t>
            </a:r>
            <a:r>
              <a:rPr lang="ja-JP" altLang="en-US" sz="2600" dirty="0" smtClean="0">
                <a:solidFill>
                  <a:srgbClr val="FF0000"/>
                </a:solidFill>
              </a:rPr>
              <a:t>さつまいも </a:t>
            </a:r>
            <a:r>
              <a:rPr lang="ja-JP" altLang="en-US" sz="2600" dirty="0" smtClean="0"/>
              <a:t>・</a:t>
            </a:r>
            <a:r>
              <a:rPr lang="ja-JP" altLang="en-US" sz="2600" dirty="0" smtClean="0"/>
              <a:t>ふゆな　</a:t>
            </a:r>
            <a:r>
              <a:rPr lang="ja-JP" altLang="en-US" sz="2600" dirty="0" smtClean="0"/>
              <a:t>・</a:t>
            </a:r>
            <a:r>
              <a:rPr lang="ja-JP" altLang="en-US" sz="2600" dirty="0" smtClean="0">
                <a:solidFill>
                  <a:srgbClr val="FF0000"/>
                </a:solidFill>
              </a:rPr>
              <a:t>ほうれん草</a:t>
            </a:r>
            <a:endParaRPr lang="en-US" altLang="ja-JP" sz="2600" dirty="0" smtClean="0">
              <a:solidFill>
                <a:srgbClr val="FF0000"/>
              </a:solidFill>
            </a:endParaRPr>
          </a:p>
          <a:p>
            <a:r>
              <a:rPr lang="ja-JP" altLang="en-US" sz="2600" dirty="0" smtClean="0"/>
              <a:t>・</a:t>
            </a:r>
            <a:r>
              <a:rPr lang="ja-JP" altLang="en-US" sz="2600" dirty="0" smtClean="0">
                <a:solidFill>
                  <a:srgbClr val="FF0000"/>
                </a:solidFill>
              </a:rPr>
              <a:t>ねぎ</a:t>
            </a:r>
            <a:r>
              <a:rPr lang="ja-JP" altLang="en-US" sz="2600" dirty="0" smtClean="0"/>
              <a:t>　　　 </a:t>
            </a:r>
            <a:r>
              <a:rPr lang="ja-JP" altLang="en-US" sz="2600" dirty="0" smtClean="0"/>
              <a:t>     ・</a:t>
            </a:r>
            <a:r>
              <a:rPr lang="ja-JP" altLang="en-US" sz="2600" dirty="0" smtClean="0"/>
              <a:t>えんどう　</a:t>
            </a:r>
            <a:r>
              <a:rPr lang="ja-JP" altLang="en-US" sz="2600" dirty="0" smtClean="0"/>
              <a:t>  ・ふきな</a:t>
            </a:r>
            <a:r>
              <a:rPr lang="ja-JP" altLang="en-US" sz="2600" dirty="0" smtClean="0"/>
              <a:t> </a:t>
            </a:r>
            <a:r>
              <a:rPr lang="ja-JP" altLang="en-US" sz="2600" dirty="0" smtClean="0"/>
              <a:t>  ・</a:t>
            </a:r>
            <a:r>
              <a:rPr lang="ja-JP" altLang="en-US" sz="2600" dirty="0" smtClean="0">
                <a:solidFill>
                  <a:srgbClr val="FF0000"/>
                </a:solidFill>
              </a:rPr>
              <a:t>わらび</a:t>
            </a:r>
            <a:r>
              <a:rPr lang="ja-JP" altLang="en-US" sz="2600" dirty="0" smtClean="0"/>
              <a:t>　　　　</a:t>
            </a:r>
            <a:endParaRPr lang="en-US" altLang="ja-JP" sz="2600" dirty="0" smtClean="0"/>
          </a:p>
          <a:p>
            <a:r>
              <a:rPr lang="ja-JP" altLang="en-US" sz="2600" dirty="0" smtClean="0"/>
              <a:t>・</a:t>
            </a:r>
            <a:r>
              <a:rPr lang="ja-JP" altLang="en-US" sz="2600" dirty="0" smtClean="0"/>
              <a:t>ごぼう　　</a:t>
            </a:r>
            <a:r>
              <a:rPr lang="ja-JP" altLang="en-US" sz="2600" dirty="0" smtClean="0"/>
              <a:t>      </a:t>
            </a:r>
            <a:r>
              <a:rPr lang="ja-JP" altLang="en-US" sz="2600" dirty="0" smtClean="0"/>
              <a:t>・にんじん</a:t>
            </a:r>
            <a:r>
              <a:rPr lang="ja-JP" altLang="en-US" sz="2600" dirty="0" smtClean="0"/>
              <a:t>   </a:t>
            </a:r>
            <a:r>
              <a:rPr lang="ja-JP" altLang="en-US" sz="2600" dirty="0" smtClean="0"/>
              <a:t>・</a:t>
            </a:r>
            <a:r>
              <a:rPr lang="ja-JP" altLang="en-US" sz="2600" dirty="0" smtClean="0"/>
              <a:t>えごま　</a:t>
            </a:r>
            <a:r>
              <a:rPr lang="ja-JP" altLang="en-US" sz="2600" dirty="0" smtClean="0"/>
              <a:t>  </a:t>
            </a:r>
            <a:r>
              <a:rPr lang="ja-JP" altLang="en-US" sz="2600" dirty="0" smtClean="0"/>
              <a:t>・</a:t>
            </a:r>
            <a:r>
              <a:rPr lang="ja-JP" altLang="en-US" sz="2600" dirty="0" smtClean="0"/>
              <a:t>うど　　　　</a:t>
            </a:r>
            <a:r>
              <a:rPr lang="ja-JP" altLang="en-US" sz="2600" dirty="0" smtClean="0"/>
              <a:t> </a:t>
            </a:r>
            <a:endParaRPr lang="en-US" altLang="ja-JP" sz="2600" dirty="0" smtClean="0"/>
          </a:p>
          <a:p>
            <a:r>
              <a:rPr lang="ja-JP" altLang="en-US" sz="2600" dirty="0" smtClean="0"/>
              <a:t>・</a:t>
            </a:r>
            <a:r>
              <a:rPr lang="ja-JP" altLang="en-US" sz="2600" dirty="0" smtClean="0">
                <a:solidFill>
                  <a:srgbClr val="FF0000"/>
                </a:solidFill>
              </a:rPr>
              <a:t>タラの</a:t>
            </a:r>
            <a:r>
              <a:rPr lang="ja-JP" altLang="en-US" sz="2600" dirty="0" smtClean="0">
                <a:solidFill>
                  <a:srgbClr val="FF0000"/>
                </a:solidFill>
              </a:rPr>
              <a:t>芽</a:t>
            </a:r>
            <a:r>
              <a:rPr lang="en-US" altLang="ja-JP" sz="2600" dirty="0" smtClean="0">
                <a:solidFill>
                  <a:srgbClr val="FF0000"/>
                </a:solidFill>
              </a:rPr>
              <a:t>       </a:t>
            </a:r>
            <a:r>
              <a:rPr lang="ja-JP" altLang="en-US" sz="2600" dirty="0" smtClean="0"/>
              <a:t>・</a:t>
            </a:r>
            <a:r>
              <a:rPr lang="ja-JP" altLang="en-US" sz="2600" dirty="0" smtClean="0"/>
              <a:t>ふき　　　</a:t>
            </a:r>
            <a:r>
              <a:rPr lang="ja-JP" altLang="en-US" sz="2600" dirty="0" smtClean="0"/>
              <a:t>  </a:t>
            </a:r>
            <a:r>
              <a:rPr lang="ja-JP" altLang="en-US" sz="2600" dirty="0" smtClean="0"/>
              <a:t>・</a:t>
            </a:r>
            <a:r>
              <a:rPr lang="ja-JP" altLang="en-US" sz="2600" dirty="0" smtClean="0"/>
              <a:t>ヨモギ　</a:t>
            </a:r>
            <a:r>
              <a:rPr lang="ja-JP" altLang="en-US" sz="2600" dirty="0" smtClean="0"/>
              <a:t> </a:t>
            </a:r>
            <a:r>
              <a:rPr lang="ja-JP" altLang="en-US" sz="2600" dirty="0" smtClean="0"/>
              <a:t>・</a:t>
            </a:r>
            <a:r>
              <a:rPr lang="ja-JP" altLang="en-US" sz="2600" dirty="0" smtClean="0"/>
              <a:t>のびる</a:t>
            </a:r>
            <a:endParaRPr lang="en-US" altLang="ja-JP" sz="2600" dirty="0" smtClean="0"/>
          </a:p>
          <a:p>
            <a:r>
              <a:rPr lang="ja-JP" altLang="en-US" sz="2600" dirty="0" smtClean="0"/>
              <a:t>・みつば　　　</a:t>
            </a:r>
            <a:r>
              <a:rPr lang="ja-JP" altLang="en-US" sz="2600" dirty="0" smtClean="0"/>
              <a:t>  ・</a:t>
            </a:r>
            <a:r>
              <a:rPr lang="ja-JP" altLang="en-US" sz="2600" dirty="0" err="1" smtClean="0"/>
              <a:t>い</a:t>
            </a:r>
            <a:r>
              <a:rPr lang="ja-JP" altLang="en-US" sz="2600" dirty="0" smtClean="0"/>
              <a:t>たどり</a:t>
            </a:r>
            <a:endParaRPr lang="en-US" altLang="ja-JP" sz="2600" dirty="0" smtClean="0"/>
          </a:p>
          <a:p>
            <a:endParaRPr lang="en-US" altLang="ja-JP" sz="2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Scale>
                                      <p:cBhvr>
                                        <p:cTn id="7" dur="2000" decel="50000" fill="hold">
                                          <p:stCondLst>
                                            <p:cond delay="0"/>
                                          </p:stCondLst>
                                        </p:cTn>
                                        <p:tgtEl>
                                          <p:spTgt spid="1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2000" decel="50000" fill="hold">
                                          <p:stCondLst>
                                            <p:cond delay="0"/>
                                          </p:stCondLst>
                                        </p:cTn>
                                        <p:tgtEl>
                                          <p:spTgt spid="10"/>
                                        </p:tgtEl>
                                        <p:attrNameLst>
                                          <p:attrName>ppt_x</p:attrName>
                                          <p:attrName>ppt_y</p:attrName>
                                        </p:attrNameLst>
                                      </p:cBhvr>
                                    </p:animMotion>
                                    <p:animEffect transition="in" filter="fade">
                                      <p:cBhvr>
                                        <p:cTn id="9"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692696"/>
            <a:ext cx="8229600" cy="1143000"/>
          </a:xfrm>
        </p:spPr>
        <p:txBody>
          <a:bodyPr/>
          <a:lstStyle/>
          <a:p>
            <a:r>
              <a:rPr kumimoji="1" lang="ja-JP" altLang="en-US" dirty="0" smtClean="0"/>
              <a:t>直売所　道の駅</a:t>
            </a:r>
            <a:endParaRPr kumimoji="1" lang="ja-JP" altLang="en-US" dirty="0"/>
          </a:p>
        </p:txBody>
      </p:sp>
      <p:sp>
        <p:nvSpPr>
          <p:cNvPr id="3" name="コンテンツ プレースホルダ 2"/>
          <p:cNvSpPr>
            <a:spLocks noGrp="1"/>
          </p:cNvSpPr>
          <p:nvPr>
            <p:ph idx="1"/>
          </p:nvPr>
        </p:nvSpPr>
        <p:spPr>
          <a:xfrm>
            <a:off x="467544" y="1916832"/>
            <a:ext cx="8229600" cy="4389120"/>
          </a:xfrm>
        </p:spPr>
        <p:txBody>
          <a:bodyPr>
            <a:normAutofit lnSpcReduction="10000"/>
          </a:bodyPr>
          <a:lstStyle/>
          <a:p>
            <a:pPr>
              <a:buNone/>
            </a:pPr>
            <a:r>
              <a:rPr kumimoji="1" lang="ja-JP" altLang="en-US" sz="3200" dirty="0" smtClean="0"/>
              <a:t>・道の駅</a:t>
            </a:r>
            <a:r>
              <a:rPr lang="ja-JP" altLang="en-US" dirty="0" smtClean="0"/>
              <a:t>　　　　　　　　　　　　　　　</a:t>
            </a:r>
            <a:endParaRPr lang="en-US" altLang="ja-JP" dirty="0" smtClean="0"/>
          </a:p>
          <a:p>
            <a:pPr>
              <a:buNone/>
            </a:pPr>
            <a:r>
              <a:rPr lang="ja-JP" altLang="en-US" dirty="0" smtClean="0"/>
              <a:t>　　・鹿肉ソーセージ（チョリソー・プレーン・フランク）</a:t>
            </a:r>
            <a:endParaRPr lang="en-US" altLang="ja-JP" dirty="0" smtClean="0"/>
          </a:p>
          <a:p>
            <a:pPr>
              <a:buNone/>
            </a:pPr>
            <a:r>
              <a:rPr lang="ja-JP" altLang="en-US" dirty="0" smtClean="0"/>
              <a:t>　　・鹿肉ソーセージカレー　・鹿肉そば</a:t>
            </a:r>
            <a:endParaRPr lang="en-US" altLang="ja-JP" dirty="0" smtClean="0"/>
          </a:p>
          <a:p>
            <a:pPr>
              <a:buNone/>
            </a:pPr>
            <a:r>
              <a:rPr lang="ja-JP" altLang="en-US" sz="3200" dirty="0" smtClean="0"/>
              <a:t>・直売所</a:t>
            </a:r>
            <a:endParaRPr lang="en-US" altLang="ja-JP" dirty="0" smtClean="0"/>
          </a:p>
          <a:p>
            <a:pPr>
              <a:buNone/>
            </a:pPr>
            <a:r>
              <a:rPr lang="ja-JP" altLang="en-US" dirty="0" smtClean="0"/>
              <a:t>　　・ワサビ漬け　・きのこ　・サツマイモ　・山芋　・じゃがいも</a:t>
            </a:r>
            <a:endParaRPr lang="en-US" altLang="ja-JP" dirty="0" smtClean="0"/>
          </a:p>
          <a:p>
            <a:pPr>
              <a:buNone/>
            </a:pPr>
            <a:r>
              <a:rPr lang="ja-JP" altLang="en-US" dirty="0" smtClean="0"/>
              <a:t>　　・ヤングコーン　・なす　・タケノコ　・ワラビ　・茎わさび</a:t>
            </a:r>
            <a:endParaRPr lang="en-US" altLang="ja-JP" dirty="0" smtClean="0"/>
          </a:p>
          <a:p>
            <a:pPr>
              <a:buNone/>
            </a:pPr>
            <a:r>
              <a:rPr lang="ja-JP" altLang="en-US" dirty="0" smtClean="0"/>
              <a:t>　　・大根　・いんげん　・丹波キュウリ　・ワサビ味噌</a:t>
            </a:r>
            <a:endParaRPr lang="en-US" altLang="ja-JP" dirty="0" smtClean="0"/>
          </a:p>
          <a:p>
            <a:pPr>
              <a:buNone/>
            </a:pPr>
            <a:r>
              <a:rPr lang="ja-JP" altLang="en-US" dirty="0" smtClean="0"/>
              <a:t>　　・丹波鹿ニンニク味噌　・丹波鹿ニンニクラー油</a:t>
            </a:r>
            <a:endParaRPr lang="en-US" altLang="ja-JP" dirty="0" smtClean="0"/>
          </a:p>
          <a:p>
            <a:pPr>
              <a:buNone/>
            </a:pPr>
            <a:r>
              <a:rPr lang="ja-JP" altLang="en-US" dirty="0" smtClean="0"/>
              <a:t>　　・たばスキーグッズ　・お土産　　　　　　　　　　　　　　</a:t>
            </a:r>
            <a:endParaRPr lang="en-US" altLang="ja-JP" dirty="0" smtClean="0"/>
          </a:p>
        </p:txBody>
      </p:sp>
      <p:pic>
        <p:nvPicPr>
          <p:cNvPr id="1026" name="Picture 2" descr="\\192.168.1.250\生徒共有\H29年度作成データ\２年生\総合的な学習の時間\優希\iPad写真\IMG_0227.JPG"/>
          <p:cNvPicPr>
            <a:picLocks noChangeAspect="1" noChangeArrowheads="1"/>
          </p:cNvPicPr>
          <p:nvPr/>
        </p:nvPicPr>
        <p:blipFill>
          <a:blip r:embed="rId3" cstate="print"/>
          <a:srcRect/>
          <a:stretch>
            <a:fillRect/>
          </a:stretch>
        </p:blipFill>
        <p:spPr bwMode="auto">
          <a:xfrm>
            <a:off x="4932040" y="980728"/>
            <a:ext cx="1559640" cy="1169730"/>
          </a:xfrm>
          <a:prstGeom prst="rect">
            <a:avLst/>
          </a:prstGeom>
          <a:noFill/>
        </p:spPr>
      </p:pic>
      <p:pic>
        <p:nvPicPr>
          <p:cNvPr id="4" name="Picture 2" descr="\\192.168.1.250\生徒共有\H29年度作成データ\２年生\総合的な学習の時間\優希\iPad写真\IMG_0247.JPG"/>
          <p:cNvPicPr>
            <a:picLocks noChangeAspect="1" noChangeArrowheads="1"/>
          </p:cNvPicPr>
          <p:nvPr/>
        </p:nvPicPr>
        <p:blipFill>
          <a:blip r:embed="rId4" cstate="print"/>
          <a:srcRect/>
          <a:stretch>
            <a:fillRect/>
          </a:stretch>
        </p:blipFill>
        <p:spPr bwMode="auto">
          <a:xfrm>
            <a:off x="6948264" y="980728"/>
            <a:ext cx="1560000" cy="1170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500"/>
                                        <p:tgtEl>
                                          <p:spTgt spid="3">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heckerboard(across)">
                                      <p:cBhvr>
                                        <p:cTn id="13" dur="500"/>
                                        <p:tgtEl>
                                          <p:spTgt spid="3">
                                            <p:txEl>
                                              <p:pRg st="2" end="2"/>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checkerboard(across)">
                                      <p:cBhvr>
                                        <p:cTn id="16" dur="500"/>
                                        <p:tgtEl>
                                          <p:spTgt spid="3">
                                            <p:txEl>
                                              <p:pRg st="3" end="3"/>
                                            </p:txEl>
                                          </p:spTgt>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checkerboard(across)">
                                      <p:cBhvr>
                                        <p:cTn id="19" dur="500"/>
                                        <p:tgtEl>
                                          <p:spTgt spid="3">
                                            <p:txEl>
                                              <p:pRg st="4" end="4"/>
                                            </p:txEl>
                                          </p:spTgt>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checkerboard(across)">
                                      <p:cBhvr>
                                        <p:cTn id="22" dur="500"/>
                                        <p:tgtEl>
                                          <p:spTgt spid="3">
                                            <p:txEl>
                                              <p:pRg st="5" end="5"/>
                                            </p:txEl>
                                          </p:spTgt>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checkerboard(across)">
                                      <p:cBhvr>
                                        <p:cTn id="25" dur="500"/>
                                        <p:tgtEl>
                                          <p:spTgt spid="3">
                                            <p:txEl>
                                              <p:pRg st="6" end="6"/>
                                            </p:txEl>
                                          </p:spTgt>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checkerboard(across)">
                                      <p:cBhvr>
                                        <p:cTn id="28" dur="500"/>
                                        <p:tgtEl>
                                          <p:spTgt spid="3">
                                            <p:txEl>
                                              <p:pRg st="7" end="7"/>
                                            </p:txEl>
                                          </p:spTgt>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checkerboard(across)">
                                      <p:cBhvr>
                                        <p:cTn id="31"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179512" y="836712"/>
            <a:ext cx="2376264" cy="646331"/>
          </a:xfrm>
          <a:prstGeom prst="rect">
            <a:avLst/>
          </a:prstGeom>
          <a:noFill/>
        </p:spPr>
        <p:txBody>
          <a:bodyPr wrap="square" rtlCol="0">
            <a:spAutoFit/>
          </a:bodyPr>
          <a:lstStyle/>
          <a:p>
            <a:r>
              <a:rPr kumimoji="1" lang="ja-JP" altLang="en-US" sz="3600" dirty="0" smtClean="0"/>
              <a:t>直売所</a:t>
            </a:r>
            <a:r>
              <a:rPr lang="ja-JP" altLang="en-US" dirty="0" smtClean="0"/>
              <a:t>　では・・</a:t>
            </a:r>
            <a:endParaRPr kumimoji="1" lang="en-US" altLang="ja-JP" sz="3600" dirty="0" smtClean="0"/>
          </a:p>
        </p:txBody>
      </p:sp>
      <p:grpSp>
        <p:nvGrpSpPr>
          <p:cNvPr id="8" name="グループ化 7"/>
          <p:cNvGrpSpPr/>
          <p:nvPr/>
        </p:nvGrpSpPr>
        <p:grpSpPr>
          <a:xfrm>
            <a:off x="179512" y="836712"/>
            <a:ext cx="2376264" cy="648072"/>
            <a:chOff x="179512" y="836712"/>
            <a:chExt cx="2376264" cy="648072"/>
          </a:xfrm>
        </p:grpSpPr>
        <p:cxnSp>
          <p:nvCxnSpPr>
            <p:cNvPr id="9" name="直線コネクタ 8"/>
            <p:cNvCxnSpPr/>
            <p:nvPr/>
          </p:nvCxnSpPr>
          <p:spPr>
            <a:xfrm>
              <a:off x="179512" y="1484784"/>
              <a:ext cx="2376264" cy="0"/>
            </a:xfrm>
            <a:prstGeom prst="line">
              <a:avLst/>
            </a:prstGeom>
          </p:spPr>
          <p:style>
            <a:lnRef idx="1">
              <a:schemeClr val="accent6"/>
            </a:lnRef>
            <a:fillRef idx="0">
              <a:schemeClr val="accent6"/>
            </a:fillRef>
            <a:effectRef idx="0">
              <a:schemeClr val="accent6"/>
            </a:effectRef>
            <a:fontRef idx="minor">
              <a:schemeClr val="tx1"/>
            </a:fontRef>
          </p:style>
        </p:cxnSp>
        <p:cxnSp>
          <p:nvCxnSpPr>
            <p:cNvPr id="11" name="直線コネクタ 10"/>
            <p:cNvCxnSpPr/>
            <p:nvPr/>
          </p:nvCxnSpPr>
          <p:spPr>
            <a:xfrm>
              <a:off x="179512" y="836712"/>
              <a:ext cx="0" cy="648072"/>
            </a:xfrm>
            <a:prstGeom prst="line">
              <a:avLst/>
            </a:prstGeom>
          </p:spPr>
          <p:style>
            <a:lnRef idx="1">
              <a:schemeClr val="accent6"/>
            </a:lnRef>
            <a:fillRef idx="0">
              <a:schemeClr val="accent6"/>
            </a:fillRef>
            <a:effectRef idx="0">
              <a:schemeClr val="accent6"/>
            </a:effectRef>
            <a:fontRef idx="minor">
              <a:schemeClr val="tx1"/>
            </a:fontRef>
          </p:style>
        </p:cxnSp>
        <p:cxnSp>
          <p:nvCxnSpPr>
            <p:cNvPr id="13" name="直線コネクタ 12"/>
            <p:cNvCxnSpPr/>
            <p:nvPr/>
          </p:nvCxnSpPr>
          <p:spPr>
            <a:xfrm>
              <a:off x="179512" y="836712"/>
              <a:ext cx="2376264" cy="0"/>
            </a:xfrm>
            <a:prstGeom prst="line">
              <a:avLst/>
            </a:prstGeom>
          </p:spPr>
          <p:style>
            <a:lnRef idx="1">
              <a:schemeClr val="accent6"/>
            </a:lnRef>
            <a:fillRef idx="0">
              <a:schemeClr val="accent6"/>
            </a:fillRef>
            <a:effectRef idx="0">
              <a:schemeClr val="accent6"/>
            </a:effectRef>
            <a:fontRef idx="minor">
              <a:schemeClr val="tx1"/>
            </a:fontRef>
          </p:style>
        </p:cxnSp>
        <p:cxnSp>
          <p:nvCxnSpPr>
            <p:cNvPr id="15" name="直線コネクタ 14"/>
            <p:cNvCxnSpPr/>
            <p:nvPr/>
          </p:nvCxnSpPr>
          <p:spPr>
            <a:xfrm>
              <a:off x="2555776" y="836712"/>
              <a:ext cx="0" cy="648072"/>
            </a:xfrm>
            <a:prstGeom prst="line">
              <a:avLst/>
            </a:prstGeom>
          </p:spPr>
          <p:style>
            <a:lnRef idx="1">
              <a:schemeClr val="accent6"/>
            </a:lnRef>
            <a:fillRef idx="0">
              <a:schemeClr val="accent6"/>
            </a:fillRef>
            <a:effectRef idx="0">
              <a:schemeClr val="accent6"/>
            </a:effectRef>
            <a:fontRef idx="minor">
              <a:schemeClr val="tx1"/>
            </a:fontRef>
          </p:style>
        </p:cxnSp>
      </p:grpSp>
      <p:sp>
        <p:nvSpPr>
          <p:cNvPr id="19" name="正方形/長方形 18"/>
          <p:cNvSpPr/>
          <p:nvPr/>
        </p:nvSpPr>
        <p:spPr>
          <a:xfrm>
            <a:off x="755576" y="2132856"/>
            <a:ext cx="7416824" cy="3600400"/>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3200" dirty="0" smtClean="0"/>
              <a:t>　１０人</a:t>
            </a:r>
            <a:r>
              <a:rPr kumimoji="1" lang="ja-JP" altLang="en-US" sz="3200" dirty="0" smtClean="0"/>
              <a:t>前後の方から野菜を送って</a:t>
            </a:r>
            <a:r>
              <a:rPr kumimoji="1" lang="ja-JP" altLang="en-US" sz="3200" dirty="0" smtClean="0"/>
              <a:t>もらって</a:t>
            </a:r>
            <a:endParaRPr kumimoji="1" lang="en-US" altLang="ja-JP" sz="3200" dirty="0" smtClean="0"/>
          </a:p>
          <a:p>
            <a:r>
              <a:rPr kumimoji="1" lang="ja-JP" altLang="en-US" sz="3200" dirty="0" smtClean="0"/>
              <a:t>いる</a:t>
            </a:r>
            <a:r>
              <a:rPr kumimoji="1" lang="ja-JP" altLang="en-US" sz="3200" dirty="0" smtClean="0"/>
              <a:t>。お土産</a:t>
            </a:r>
            <a:r>
              <a:rPr lang="ja-JP" altLang="en-US" sz="3200" dirty="0" smtClean="0"/>
              <a:t>は業者の方からもらっている。</a:t>
            </a:r>
            <a:endParaRPr lang="en-US" altLang="ja-JP" sz="3200" dirty="0" smtClean="0"/>
          </a:p>
          <a:p>
            <a:r>
              <a:rPr kumimoji="1" lang="ja-JP" altLang="en-US" sz="3200" dirty="0" smtClean="0"/>
              <a:t>わさび漬け</a:t>
            </a:r>
            <a:r>
              <a:rPr lang="ja-JP" altLang="en-US" sz="3200" dirty="0" smtClean="0"/>
              <a:t>は作って届けてもらっている。</a:t>
            </a:r>
            <a:endParaRPr lang="en-US" altLang="ja-JP" sz="3200" dirty="0" smtClean="0"/>
          </a:p>
          <a:p>
            <a:r>
              <a:rPr kumimoji="1" lang="ja-JP" altLang="en-US" sz="3200" dirty="0" smtClean="0"/>
              <a:t>　そして</a:t>
            </a:r>
            <a:r>
              <a:rPr kumimoji="1" lang="ja-JP" altLang="en-US" sz="3200" dirty="0" smtClean="0"/>
              <a:t>、毎週水曜日までに残ったものは、</a:t>
            </a:r>
            <a:endParaRPr kumimoji="1" lang="en-US" altLang="ja-JP" sz="3200" dirty="0" smtClean="0"/>
          </a:p>
          <a:p>
            <a:r>
              <a:rPr lang="ja-JP" altLang="en-US" sz="3200" dirty="0" smtClean="0"/>
              <a:t>返品しているそうです。</a:t>
            </a:r>
            <a:endParaRPr kumimoji="1" lang="ja-JP" alt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1000" fill="hold"/>
                                        <p:tgtEl>
                                          <p:spTgt spid="19"/>
                                        </p:tgtEl>
                                        <p:attrNameLst>
                                          <p:attrName>ppt_w</p:attrName>
                                        </p:attrNameLst>
                                      </p:cBhvr>
                                      <p:tavLst>
                                        <p:tav tm="0">
                                          <p:val>
                                            <p:strVal val="#ppt_w*0.70"/>
                                          </p:val>
                                        </p:tav>
                                        <p:tav tm="100000">
                                          <p:val>
                                            <p:strVal val="#ppt_w"/>
                                          </p:val>
                                        </p:tav>
                                      </p:tavLst>
                                    </p:anim>
                                    <p:anim calcmode="lin" valueType="num">
                                      <p:cBhvr>
                                        <p:cTn id="8" dur="1000" fill="hold"/>
                                        <p:tgtEl>
                                          <p:spTgt spid="19"/>
                                        </p:tgtEl>
                                        <p:attrNameLst>
                                          <p:attrName>ppt_h</p:attrName>
                                        </p:attrNameLst>
                                      </p:cBhvr>
                                      <p:tavLst>
                                        <p:tav tm="0">
                                          <p:val>
                                            <p:strVal val="#ppt_h"/>
                                          </p:val>
                                        </p:tav>
                                        <p:tav tm="100000">
                                          <p:val>
                                            <p:strVal val="#ppt_h"/>
                                          </p:val>
                                        </p:tav>
                                      </p:tavLst>
                                    </p:anim>
                                    <p:animEffect transition="in" filter="fade">
                                      <p:cBhvr>
                                        <p:cTn id="9" dur="10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2627784" y="548680"/>
            <a:ext cx="3816424" cy="1872208"/>
          </a:xfrm>
        </p:spPr>
        <p:style>
          <a:lnRef idx="2">
            <a:schemeClr val="accent2"/>
          </a:lnRef>
          <a:fillRef idx="1">
            <a:schemeClr val="lt1"/>
          </a:fillRef>
          <a:effectRef idx="0">
            <a:schemeClr val="accent2"/>
          </a:effectRef>
          <a:fontRef idx="minor">
            <a:schemeClr val="dk1"/>
          </a:fontRef>
        </p:style>
        <p:txBody>
          <a:bodyPr>
            <a:normAutofit/>
          </a:bodyPr>
          <a:lstStyle/>
          <a:p>
            <a:pPr>
              <a:buNone/>
            </a:pPr>
            <a:r>
              <a:rPr kumimoji="1" lang="ja-JP" altLang="en-US" sz="3200" dirty="0" smtClean="0"/>
              <a:t>・そば栽培の</a:t>
            </a:r>
            <a:r>
              <a:rPr lang="ja-JP" altLang="en-US" sz="3200" dirty="0" smtClean="0"/>
              <a:t>拡大</a:t>
            </a:r>
            <a:endParaRPr kumimoji="1" lang="en-US" altLang="ja-JP" sz="3200" dirty="0" smtClean="0"/>
          </a:p>
          <a:p>
            <a:pPr>
              <a:buNone/>
            </a:pPr>
            <a:r>
              <a:rPr kumimoji="1" lang="ja-JP" altLang="en-US" sz="3200" dirty="0" smtClean="0"/>
              <a:t>・わさび作りの拡大</a:t>
            </a:r>
            <a:endParaRPr kumimoji="1" lang="en-US" altLang="ja-JP" sz="3200" dirty="0" smtClean="0"/>
          </a:p>
          <a:p>
            <a:pPr>
              <a:buNone/>
            </a:pPr>
            <a:r>
              <a:rPr kumimoji="1" lang="ja-JP" altLang="en-US" sz="3200" dirty="0" smtClean="0"/>
              <a:t>・温泉直売所</a:t>
            </a:r>
            <a:r>
              <a:rPr lang="ja-JP" altLang="en-US" sz="3200" dirty="0" smtClean="0"/>
              <a:t>の宣伝</a:t>
            </a:r>
            <a:endParaRPr kumimoji="1" lang="en-US" altLang="ja-JP" sz="3200" dirty="0" smtClean="0"/>
          </a:p>
        </p:txBody>
      </p:sp>
      <p:sp>
        <p:nvSpPr>
          <p:cNvPr id="6" name="角丸四角形 5"/>
          <p:cNvSpPr/>
          <p:nvPr/>
        </p:nvSpPr>
        <p:spPr>
          <a:xfrm>
            <a:off x="1475656" y="2708920"/>
            <a:ext cx="1440160" cy="720080"/>
          </a:xfrm>
          <a:prstGeom prst="roundRect">
            <a:avLst/>
          </a:prstGeom>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3600" dirty="0" smtClean="0">
                <a:ln>
                  <a:solidFill>
                    <a:schemeClr val="tx1"/>
                  </a:solidFill>
                </a:ln>
                <a:solidFill>
                  <a:schemeClr val="tx1"/>
                </a:solidFill>
              </a:rPr>
              <a:t>効果</a:t>
            </a:r>
            <a:r>
              <a:rPr kumimoji="1" lang="ja-JP" altLang="en-US" sz="3600" dirty="0" smtClean="0">
                <a:solidFill>
                  <a:schemeClr val="accent1">
                    <a:lumMod val="75000"/>
                  </a:schemeClr>
                </a:solidFill>
              </a:rPr>
              <a:t>　</a:t>
            </a:r>
            <a:endParaRPr kumimoji="1" lang="ja-JP" altLang="en-US" sz="3600" dirty="0">
              <a:solidFill>
                <a:schemeClr val="accent1">
                  <a:lumMod val="75000"/>
                </a:schemeClr>
              </a:solidFill>
            </a:endParaRPr>
          </a:p>
        </p:txBody>
      </p:sp>
      <p:cxnSp>
        <p:nvCxnSpPr>
          <p:cNvPr id="8" name="直線コネクタ 7"/>
          <p:cNvCxnSpPr/>
          <p:nvPr/>
        </p:nvCxnSpPr>
        <p:spPr>
          <a:xfrm>
            <a:off x="4572000" y="2708920"/>
            <a:ext cx="0" cy="4149080"/>
          </a:xfrm>
          <a:prstGeom prst="line">
            <a:avLst/>
          </a:prstGeom>
        </p:spPr>
        <p:style>
          <a:lnRef idx="2">
            <a:schemeClr val="accent3"/>
          </a:lnRef>
          <a:fillRef idx="0">
            <a:schemeClr val="accent3"/>
          </a:fillRef>
          <a:effectRef idx="1">
            <a:schemeClr val="accent3"/>
          </a:effectRef>
          <a:fontRef idx="minor">
            <a:schemeClr val="tx1"/>
          </a:fontRef>
        </p:style>
      </p:cxnSp>
      <p:sp>
        <p:nvSpPr>
          <p:cNvPr id="11" name="角丸四角形 10"/>
          <p:cNvSpPr/>
          <p:nvPr/>
        </p:nvSpPr>
        <p:spPr>
          <a:xfrm>
            <a:off x="6156176" y="2708920"/>
            <a:ext cx="1440160" cy="720080"/>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ja-JP" altLang="en-US" sz="3600" dirty="0" smtClean="0"/>
              <a:t>課題</a:t>
            </a:r>
            <a:endParaRPr kumimoji="1" lang="ja-JP" altLang="en-US" sz="3600" dirty="0"/>
          </a:p>
        </p:txBody>
      </p:sp>
      <p:sp>
        <p:nvSpPr>
          <p:cNvPr id="12" name="正方形/長方形 11"/>
          <p:cNvSpPr/>
          <p:nvPr/>
        </p:nvSpPr>
        <p:spPr>
          <a:xfrm>
            <a:off x="323528" y="3789040"/>
            <a:ext cx="3888432" cy="2808312"/>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endParaRPr lang="en-US" altLang="ja-JP" sz="2800" dirty="0" smtClean="0"/>
          </a:p>
          <a:p>
            <a:endParaRPr lang="en-US" altLang="ja-JP" sz="2800" dirty="0" smtClean="0"/>
          </a:p>
          <a:p>
            <a:r>
              <a:rPr lang="ja-JP" altLang="en-US" sz="2800" dirty="0" smtClean="0"/>
              <a:t>・</a:t>
            </a:r>
            <a:r>
              <a:rPr lang="ja-JP" altLang="en-US" sz="2800" dirty="0" smtClean="0"/>
              <a:t>観光客の</a:t>
            </a:r>
            <a:r>
              <a:rPr lang="ja-JP" altLang="en-US" sz="2800" dirty="0" smtClean="0"/>
              <a:t>増加</a:t>
            </a:r>
            <a:endParaRPr lang="en-US" altLang="ja-JP" sz="2800" dirty="0" smtClean="0"/>
          </a:p>
          <a:p>
            <a:endParaRPr lang="en-US" altLang="ja-JP" sz="800" dirty="0" smtClean="0"/>
          </a:p>
          <a:p>
            <a:r>
              <a:rPr lang="ja-JP" altLang="en-US" sz="2800" dirty="0" smtClean="0"/>
              <a:t>・販売による収益の</a:t>
            </a:r>
            <a:r>
              <a:rPr lang="ja-JP" altLang="en-US" sz="2800" dirty="0" smtClean="0"/>
              <a:t>増加</a:t>
            </a:r>
            <a:endParaRPr lang="en-US" altLang="ja-JP" sz="2800" dirty="0" smtClean="0"/>
          </a:p>
          <a:p>
            <a:endParaRPr lang="en-US" altLang="ja-JP" sz="800" dirty="0" smtClean="0"/>
          </a:p>
          <a:p>
            <a:r>
              <a:rPr lang="ja-JP" altLang="en-US" sz="2800" dirty="0" smtClean="0"/>
              <a:t>・特産品の</a:t>
            </a:r>
            <a:r>
              <a:rPr lang="ja-JP" altLang="en-US" sz="2800" dirty="0" smtClean="0"/>
              <a:t>宣伝</a:t>
            </a:r>
            <a:endParaRPr lang="en-US" altLang="ja-JP" sz="2800" dirty="0" smtClean="0"/>
          </a:p>
          <a:p>
            <a:endParaRPr lang="en-US" altLang="ja-JP" sz="800" dirty="0" smtClean="0"/>
          </a:p>
          <a:p>
            <a:r>
              <a:rPr kumimoji="1" lang="ja-JP" altLang="en-US" sz="2800" dirty="0" smtClean="0"/>
              <a:t>・新たな特産品の</a:t>
            </a:r>
            <a:r>
              <a:rPr kumimoji="1" lang="ja-JP" altLang="en-US" sz="2800" dirty="0" smtClean="0"/>
              <a:t>開発</a:t>
            </a:r>
            <a:endParaRPr lang="en-US" altLang="ja-JP" sz="2800" dirty="0" smtClean="0"/>
          </a:p>
          <a:p>
            <a:endParaRPr lang="en-US" altLang="ja-JP" sz="800" dirty="0" smtClean="0"/>
          </a:p>
          <a:p>
            <a:endParaRPr kumimoji="1" lang="en-US" altLang="ja-JP" sz="800" dirty="0" smtClean="0"/>
          </a:p>
          <a:p>
            <a:endParaRPr kumimoji="1" lang="en-US" altLang="ja-JP" sz="800" dirty="0" smtClean="0"/>
          </a:p>
          <a:p>
            <a:endParaRPr kumimoji="1" lang="ja-JP" altLang="en-US" sz="2400" dirty="0"/>
          </a:p>
        </p:txBody>
      </p:sp>
      <p:sp>
        <p:nvSpPr>
          <p:cNvPr id="13" name="正方形/長方形 12"/>
          <p:cNvSpPr/>
          <p:nvPr/>
        </p:nvSpPr>
        <p:spPr>
          <a:xfrm>
            <a:off x="4860032" y="3789040"/>
            <a:ext cx="3960440" cy="288032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r>
              <a:rPr kumimoji="1" lang="ja-JP" altLang="en-US" sz="2800" dirty="0" smtClean="0">
                <a:solidFill>
                  <a:schemeClr val="bg2">
                    <a:lumMod val="10000"/>
                  </a:schemeClr>
                </a:solidFill>
              </a:rPr>
              <a:t>・人手</a:t>
            </a:r>
            <a:r>
              <a:rPr kumimoji="1" lang="ja-JP" altLang="en-US" sz="2800" dirty="0" smtClean="0">
                <a:solidFill>
                  <a:schemeClr val="bg2">
                    <a:lumMod val="10000"/>
                  </a:schemeClr>
                </a:solidFill>
              </a:rPr>
              <a:t>不足</a:t>
            </a:r>
            <a:endParaRPr kumimoji="1" lang="en-US" altLang="ja-JP" sz="2800" dirty="0" smtClean="0">
              <a:solidFill>
                <a:schemeClr val="bg2">
                  <a:lumMod val="10000"/>
                </a:schemeClr>
              </a:solidFill>
            </a:endParaRPr>
          </a:p>
          <a:p>
            <a:endParaRPr kumimoji="1" lang="en-US" altLang="ja-JP" sz="800" dirty="0" smtClean="0">
              <a:solidFill>
                <a:schemeClr val="bg2">
                  <a:lumMod val="10000"/>
                </a:schemeClr>
              </a:solidFill>
            </a:endParaRPr>
          </a:p>
          <a:p>
            <a:r>
              <a:rPr kumimoji="1" lang="ja-JP" altLang="en-US" sz="2800" dirty="0" smtClean="0">
                <a:solidFill>
                  <a:schemeClr val="bg2">
                    <a:lumMod val="10000"/>
                  </a:schemeClr>
                </a:solidFill>
              </a:rPr>
              <a:t>・使える土地が</a:t>
            </a:r>
            <a:r>
              <a:rPr kumimoji="1" lang="ja-JP" altLang="en-US" sz="2800" dirty="0" smtClean="0">
                <a:solidFill>
                  <a:schemeClr val="bg2">
                    <a:lumMod val="10000"/>
                  </a:schemeClr>
                </a:solidFill>
              </a:rPr>
              <a:t>少ない</a:t>
            </a:r>
            <a:endParaRPr kumimoji="1" lang="en-US" altLang="ja-JP" sz="2800" dirty="0" smtClean="0">
              <a:solidFill>
                <a:schemeClr val="bg2">
                  <a:lumMod val="10000"/>
                </a:schemeClr>
              </a:solidFill>
            </a:endParaRPr>
          </a:p>
          <a:p>
            <a:endParaRPr kumimoji="1" lang="en-US" altLang="ja-JP" sz="800" dirty="0" smtClean="0">
              <a:solidFill>
                <a:schemeClr val="bg2">
                  <a:lumMod val="10000"/>
                </a:schemeClr>
              </a:solidFill>
            </a:endParaRPr>
          </a:p>
          <a:p>
            <a:r>
              <a:rPr lang="ja-JP" altLang="en-US" sz="2800" dirty="0" smtClean="0">
                <a:solidFill>
                  <a:schemeClr val="bg2">
                    <a:lumMod val="10000"/>
                  </a:schemeClr>
                </a:solidFill>
              </a:rPr>
              <a:t>・期間が限られて</a:t>
            </a:r>
            <a:r>
              <a:rPr lang="ja-JP" altLang="en-US" sz="2800" dirty="0" smtClean="0">
                <a:solidFill>
                  <a:schemeClr val="bg2">
                    <a:lumMod val="10000"/>
                  </a:schemeClr>
                </a:solidFill>
              </a:rPr>
              <a:t>いる</a:t>
            </a:r>
            <a:endParaRPr lang="en-US" altLang="ja-JP" sz="2800" dirty="0" smtClean="0">
              <a:solidFill>
                <a:schemeClr val="bg2">
                  <a:lumMod val="10000"/>
                </a:schemeClr>
              </a:solidFill>
            </a:endParaRPr>
          </a:p>
          <a:p>
            <a:endParaRPr kumimoji="1" lang="ja-JP" altLang="en-US" sz="800" dirty="0">
              <a:solidFill>
                <a:schemeClr val="bg2">
                  <a:lumMod val="1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down)">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課題</a:t>
            </a:r>
            <a:endParaRPr kumimoji="1" lang="ja-JP" altLang="en-US" dirty="0"/>
          </a:p>
        </p:txBody>
      </p:sp>
      <p:sp>
        <p:nvSpPr>
          <p:cNvPr id="3" name="コンテンツ プレースホルダ 2"/>
          <p:cNvSpPr>
            <a:spLocks noGrp="1"/>
          </p:cNvSpPr>
          <p:nvPr>
            <p:ph idx="1"/>
          </p:nvPr>
        </p:nvSpPr>
        <p:spPr/>
        <p:txBody>
          <a:bodyPr>
            <a:normAutofit/>
          </a:bodyPr>
          <a:lstStyle/>
          <a:p>
            <a:pPr>
              <a:buNone/>
            </a:pPr>
            <a:r>
              <a:rPr kumimoji="1" lang="ja-JP" altLang="en-US" sz="3600" dirty="0" smtClean="0">
                <a:solidFill>
                  <a:srgbClr val="FF0000"/>
                </a:solidFill>
              </a:rPr>
              <a:t>人手不足</a:t>
            </a:r>
            <a:endParaRPr kumimoji="1" lang="en-US" altLang="ja-JP" sz="2400" dirty="0" smtClean="0">
              <a:solidFill>
                <a:srgbClr val="FF0000"/>
              </a:solidFill>
            </a:endParaRPr>
          </a:p>
          <a:p>
            <a:pPr>
              <a:buNone/>
            </a:pPr>
            <a:r>
              <a:rPr kumimoji="1" lang="ja-JP" altLang="en-US" sz="2400" dirty="0" smtClean="0"/>
              <a:t>　</a:t>
            </a:r>
            <a:r>
              <a:rPr kumimoji="1" lang="ja-JP" altLang="en-US" sz="2800" dirty="0" smtClean="0"/>
              <a:t>・丹波山村の人口が少ない</a:t>
            </a:r>
            <a:r>
              <a:rPr kumimoji="1" lang="ja-JP" altLang="en-US" sz="2400" dirty="0" smtClean="0"/>
              <a:t>　　　　　</a:t>
            </a:r>
            <a:r>
              <a:rPr lang="ja-JP" altLang="en-US" sz="2800" dirty="0" smtClean="0"/>
              <a:t>・</a:t>
            </a:r>
            <a:r>
              <a:rPr lang="ja-JP" altLang="en-US" sz="2800" dirty="0" smtClean="0"/>
              <a:t>若い人が多くない</a:t>
            </a:r>
            <a:endParaRPr lang="en-US" altLang="ja-JP" sz="2400" dirty="0" smtClean="0"/>
          </a:p>
          <a:p>
            <a:pPr>
              <a:buNone/>
            </a:pPr>
            <a:endParaRPr lang="en-US" altLang="ja-JP" sz="2400" dirty="0" smtClean="0"/>
          </a:p>
          <a:p>
            <a:pPr>
              <a:buNone/>
            </a:pPr>
            <a:r>
              <a:rPr kumimoji="1" lang="ja-JP" altLang="en-US" sz="3600" dirty="0" smtClean="0">
                <a:solidFill>
                  <a:srgbClr val="FF0000"/>
                </a:solidFill>
              </a:rPr>
              <a:t>土地不足</a:t>
            </a:r>
            <a:endParaRPr kumimoji="1" lang="en-US" altLang="ja-JP" sz="3600" dirty="0" smtClean="0">
              <a:solidFill>
                <a:srgbClr val="FF0000"/>
              </a:solidFill>
            </a:endParaRPr>
          </a:p>
          <a:p>
            <a:pPr>
              <a:buNone/>
            </a:pPr>
            <a:r>
              <a:rPr kumimoji="1" lang="ja-JP" altLang="en-US" sz="2400" dirty="0" smtClean="0"/>
              <a:t>　</a:t>
            </a:r>
            <a:r>
              <a:rPr kumimoji="1" lang="ja-JP" altLang="en-US" sz="2800" dirty="0" smtClean="0"/>
              <a:t>・村で使える土地がない</a:t>
            </a:r>
            <a:endParaRPr kumimoji="1" lang="en-US" altLang="ja-JP" sz="2800" dirty="0" smtClean="0"/>
          </a:p>
          <a:p>
            <a:pPr>
              <a:buNone/>
            </a:pPr>
            <a:endParaRPr kumimoji="1" lang="en-US" altLang="ja-JP" sz="2400" dirty="0" smtClean="0"/>
          </a:p>
          <a:p>
            <a:pPr>
              <a:buNone/>
            </a:pPr>
            <a:r>
              <a:rPr lang="ja-JP" altLang="en-US" sz="3600" dirty="0" smtClean="0">
                <a:solidFill>
                  <a:srgbClr val="FF0000"/>
                </a:solidFill>
              </a:rPr>
              <a:t>期間が限られている</a:t>
            </a:r>
            <a:endParaRPr lang="en-US" altLang="ja-JP" sz="3600" dirty="0" smtClean="0">
              <a:solidFill>
                <a:srgbClr val="FF0000"/>
              </a:solidFill>
            </a:endParaRPr>
          </a:p>
          <a:p>
            <a:pPr>
              <a:buNone/>
            </a:pPr>
            <a:r>
              <a:rPr kumimoji="1" lang="ja-JP" altLang="en-US" sz="2400" dirty="0" smtClean="0"/>
              <a:t>　</a:t>
            </a:r>
            <a:r>
              <a:rPr kumimoji="1" lang="ja-JP" altLang="en-US" sz="2800" dirty="0" smtClean="0"/>
              <a:t>・季節関係なく作れるものがない</a:t>
            </a:r>
            <a:r>
              <a:rPr lang="ja-JP" altLang="en-US" sz="2400" dirty="0" smtClean="0"/>
              <a:t>　　</a:t>
            </a:r>
            <a:r>
              <a:rPr lang="ja-JP" altLang="en-US" sz="2800" dirty="0" smtClean="0"/>
              <a:t>・</a:t>
            </a:r>
            <a:r>
              <a:rPr lang="ja-JP" altLang="en-US" sz="2800" dirty="0" smtClean="0"/>
              <a:t>量が限られてくる</a:t>
            </a:r>
            <a:endParaRPr kumimoji="1" lang="ja-JP" alt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500"/>
                                        <p:tgtEl>
                                          <p:spTgt spid="3">
                                            <p:txEl>
                                              <p:pRg st="0" end="0"/>
                                            </p:txEl>
                                          </p:spTgt>
                                        </p:tgtEl>
                                      </p:cBhvr>
                                    </p:animEffect>
                                  </p:childTnLst>
                                </p:cTn>
                              </p:par>
                              <p:par>
                                <p:cTn id="8" presetID="18" presetClass="entr" presetSubtype="12"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trips(downLeft)">
                                      <p:cBhvr>
                                        <p:cTn id="10" dur="500"/>
                                        <p:tgtEl>
                                          <p:spTgt spid="3">
                                            <p:txEl>
                                              <p:pRg st="1" end="1"/>
                                            </p:txEl>
                                          </p:spTgt>
                                        </p:tgtEl>
                                      </p:cBhvr>
                                    </p:animEffect>
                                  </p:childTnLst>
                                </p:cTn>
                              </p:par>
                              <p:par>
                                <p:cTn id="11" presetID="18" presetClass="entr" presetSubtype="12"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strips(downLeft)">
                                      <p:cBhvr>
                                        <p:cTn id="13" dur="500"/>
                                        <p:tgtEl>
                                          <p:spTgt spid="3">
                                            <p:txEl>
                                              <p:pRg st="3" end="3"/>
                                            </p:txEl>
                                          </p:spTgt>
                                        </p:tgtEl>
                                      </p:cBhvr>
                                    </p:animEffect>
                                  </p:childTnLst>
                                </p:cTn>
                              </p:par>
                              <p:par>
                                <p:cTn id="14" presetID="18" presetClass="entr" presetSubtype="12" fill="hold" grpId="0"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animEffect transition="in" filter="strips(downLeft)">
                                      <p:cBhvr>
                                        <p:cTn id="16" dur="500"/>
                                        <p:tgtEl>
                                          <p:spTgt spid="3">
                                            <p:txEl>
                                              <p:pRg st="4" end="4"/>
                                            </p:txEl>
                                          </p:spTgt>
                                        </p:tgtEl>
                                      </p:cBhvr>
                                    </p:animEffect>
                                  </p:childTnLst>
                                </p:cTn>
                              </p:par>
                              <p:par>
                                <p:cTn id="17" presetID="18" presetClass="entr" presetSubtype="12"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strips(downLeft)">
                                      <p:cBhvr>
                                        <p:cTn id="19" dur="500"/>
                                        <p:tgtEl>
                                          <p:spTgt spid="3">
                                            <p:txEl>
                                              <p:pRg st="6" end="6"/>
                                            </p:txEl>
                                          </p:spTgt>
                                        </p:tgtEl>
                                      </p:cBhvr>
                                    </p:animEffect>
                                  </p:childTnLst>
                                </p:cTn>
                              </p:par>
                              <p:par>
                                <p:cTn id="20" presetID="18" presetClass="entr" presetSubtype="12" fill="hold" grpId="0"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strips(downLeft)">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432660" y="764704"/>
            <a:ext cx="1883849" cy="1107996"/>
          </a:xfrm>
          <a:prstGeom prst="rect">
            <a:avLst/>
          </a:prstGeom>
          <a:noFill/>
        </p:spPr>
        <p:txBody>
          <a:bodyPr wrap="none" lIns="91440" tIns="45720" rIns="91440" bIns="45720">
            <a:spAutoFit/>
          </a:bodyPr>
          <a:lstStyle/>
          <a:p>
            <a:pPr algn="ctr"/>
            <a:r>
              <a:rPr lang="ja-JP" altLang="en-US" sz="6600" b="1" cap="none" spc="0" dirty="0" smtClean="0">
                <a:ln w="12700">
                  <a:solidFill>
                    <a:schemeClr val="tx1"/>
                  </a:solidFill>
                  <a:prstDash val="solid"/>
                </a:ln>
                <a:solidFill>
                  <a:srgbClr val="00B0F0"/>
                </a:solidFill>
                <a:effectLst>
                  <a:outerShdw blurRad="41275" dist="20320" dir="1800000" algn="tl" rotWithShape="0">
                    <a:srgbClr val="000000">
                      <a:alpha val="40000"/>
                    </a:srgbClr>
                  </a:outerShdw>
                </a:effectLst>
              </a:rPr>
              <a:t>対策</a:t>
            </a:r>
            <a:endParaRPr lang="ja-JP" altLang="en-US" sz="6600" b="1" cap="none" spc="0" dirty="0">
              <a:ln w="12700">
                <a:solidFill>
                  <a:schemeClr val="tx1"/>
                </a:solidFill>
                <a:prstDash val="solid"/>
              </a:ln>
              <a:solidFill>
                <a:srgbClr val="00B0F0"/>
              </a:solidFill>
              <a:effectLst>
                <a:outerShdw blurRad="41275" dist="20320" dir="1800000" algn="tl" rotWithShape="0">
                  <a:srgbClr val="000000">
                    <a:alpha val="40000"/>
                  </a:srgbClr>
                </a:outerShdw>
              </a:effectLst>
            </a:endParaRPr>
          </a:p>
        </p:txBody>
      </p:sp>
      <p:cxnSp>
        <p:nvCxnSpPr>
          <p:cNvPr id="6" name="直線コネクタ 5"/>
          <p:cNvCxnSpPr/>
          <p:nvPr/>
        </p:nvCxnSpPr>
        <p:spPr>
          <a:xfrm>
            <a:off x="467544" y="1772816"/>
            <a:ext cx="1800200" cy="0"/>
          </a:xfrm>
          <a:prstGeom prst="line">
            <a:avLst/>
          </a:prstGeom>
          <a:ln/>
        </p:spPr>
        <p:style>
          <a:lnRef idx="2">
            <a:schemeClr val="accent3"/>
          </a:lnRef>
          <a:fillRef idx="0">
            <a:schemeClr val="accent3"/>
          </a:fillRef>
          <a:effectRef idx="1">
            <a:schemeClr val="accent3"/>
          </a:effectRef>
          <a:fontRef idx="minor">
            <a:schemeClr val="tx1"/>
          </a:fontRef>
        </p:style>
      </p:cxnSp>
      <p:sp>
        <p:nvSpPr>
          <p:cNvPr id="4" name="正方形/長方形 3"/>
          <p:cNvSpPr/>
          <p:nvPr/>
        </p:nvSpPr>
        <p:spPr>
          <a:xfrm>
            <a:off x="683568" y="1844824"/>
            <a:ext cx="7992888" cy="4680520"/>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endParaRPr kumimoji="1" lang="en-US" altLang="ja-JP" sz="3600" dirty="0" smtClean="0"/>
          </a:p>
          <a:p>
            <a:endParaRPr kumimoji="1" lang="en-US" altLang="ja-JP" sz="3600" dirty="0" smtClean="0">
              <a:solidFill>
                <a:srgbClr val="FF0000"/>
              </a:solidFill>
            </a:endParaRPr>
          </a:p>
          <a:p>
            <a:r>
              <a:rPr kumimoji="1" lang="ja-JP" altLang="en-US" sz="3600" dirty="0" smtClean="0">
                <a:solidFill>
                  <a:srgbClr val="FF0000"/>
                </a:solidFill>
              </a:rPr>
              <a:t>人手不足</a:t>
            </a:r>
            <a:endParaRPr kumimoji="1" lang="en-US" altLang="ja-JP" sz="3600" dirty="0" smtClean="0">
              <a:solidFill>
                <a:srgbClr val="FF0000"/>
              </a:solidFill>
            </a:endParaRPr>
          </a:p>
          <a:p>
            <a:endParaRPr lang="en-US" altLang="ja-JP" sz="800" dirty="0" smtClean="0"/>
          </a:p>
          <a:p>
            <a:r>
              <a:rPr lang="ja-JP" altLang="en-US" sz="2400" dirty="0" smtClean="0"/>
              <a:t>　</a:t>
            </a:r>
            <a:r>
              <a:rPr lang="ja-JP" altLang="en-US" sz="2800" dirty="0" smtClean="0"/>
              <a:t>・移住者の募集と支援</a:t>
            </a:r>
            <a:r>
              <a:rPr lang="ja-JP" altLang="en-US" sz="2400" dirty="0" smtClean="0"/>
              <a:t>　　　</a:t>
            </a:r>
            <a:r>
              <a:rPr lang="ja-JP" altLang="en-US" sz="2800" dirty="0" smtClean="0"/>
              <a:t>・協力隊の活用</a:t>
            </a:r>
            <a:endParaRPr lang="en-US" altLang="ja-JP" sz="2400" dirty="0" smtClean="0"/>
          </a:p>
          <a:p>
            <a:endParaRPr lang="en-US" altLang="ja-JP" sz="2400" dirty="0" smtClean="0"/>
          </a:p>
          <a:p>
            <a:r>
              <a:rPr lang="ja-JP" altLang="en-US" sz="3600" dirty="0" smtClean="0">
                <a:solidFill>
                  <a:srgbClr val="FF0000"/>
                </a:solidFill>
              </a:rPr>
              <a:t>土地不足</a:t>
            </a:r>
            <a:endParaRPr lang="en-US" altLang="ja-JP" sz="3600" dirty="0" smtClean="0">
              <a:solidFill>
                <a:srgbClr val="FF0000"/>
              </a:solidFill>
            </a:endParaRPr>
          </a:p>
          <a:p>
            <a:endParaRPr lang="en-US" altLang="ja-JP" sz="800" dirty="0" smtClean="0"/>
          </a:p>
          <a:p>
            <a:r>
              <a:rPr lang="ja-JP" altLang="en-US" sz="2400" dirty="0" smtClean="0"/>
              <a:t>　</a:t>
            </a:r>
            <a:r>
              <a:rPr lang="ja-JP" altLang="en-US" sz="2800" dirty="0" smtClean="0"/>
              <a:t>・使っていない土地の買い上げ、借り上げ</a:t>
            </a:r>
            <a:r>
              <a:rPr lang="ja-JP" altLang="en-US" sz="2400" dirty="0" smtClean="0"/>
              <a:t>　</a:t>
            </a:r>
            <a:endParaRPr lang="en-US" altLang="ja-JP" sz="2400" dirty="0" smtClean="0"/>
          </a:p>
          <a:p>
            <a:endParaRPr lang="en-US" altLang="ja-JP" sz="2400" dirty="0" smtClean="0"/>
          </a:p>
          <a:p>
            <a:r>
              <a:rPr lang="ja-JP" altLang="en-US" sz="3600" dirty="0" smtClean="0">
                <a:solidFill>
                  <a:srgbClr val="FF0000"/>
                </a:solidFill>
              </a:rPr>
              <a:t>期限が限られている</a:t>
            </a:r>
            <a:endParaRPr lang="en-US" altLang="ja-JP" sz="3600" dirty="0" smtClean="0">
              <a:solidFill>
                <a:srgbClr val="FF0000"/>
              </a:solidFill>
            </a:endParaRPr>
          </a:p>
          <a:p>
            <a:endParaRPr lang="en-US" altLang="ja-JP" sz="800" dirty="0" smtClean="0">
              <a:solidFill>
                <a:srgbClr val="FF0000"/>
              </a:solidFill>
            </a:endParaRPr>
          </a:p>
          <a:p>
            <a:r>
              <a:rPr lang="ja-JP" altLang="en-US" sz="3600" dirty="0" smtClean="0"/>
              <a:t>　</a:t>
            </a:r>
            <a:r>
              <a:rPr lang="ja-JP" altLang="en-US" sz="2800" dirty="0" smtClean="0"/>
              <a:t>・旬の違ったものの栽培</a:t>
            </a:r>
            <a:r>
              <a:rPr lang="ja-JP" altLang="en-US" sz="2400" dirty="0" smtClean="0"/>
              <a:t>　　</a:t>
            </a:r>
            <a:r>
              <a:rPr lang="ja-JP" altLang="en-US" sz="2800" dirty="0" smtClean="0"/>
              <a:t>・山菜などを栽培する</a:t>
            </a:r>
            <a:endParaRPr lang="en-US" altLang="ja-JP" sz="3600" dirty="0" smtClean="0"/>
          </a:p>
          <a:p>
            <a:endParaRPr lang="en-US" altLang="ja-JP" sz="3600" dirty="0" smtClean="0"/>
          </a:p>
          <a:p>
            <a:r>
              <a:rPr lang="ja-JP" altLang="en-US" sz="3600" dirty="0" smtClean="0"/>
              <a:t>　</a:t>
            </a:r>
            <a:endParaRPr lang="en-US" altLang="ja-JP" sz="3600" dirty="0" smtClean="0"/>
          </a:p>
          <a:p>
            <a:r>
              <a:rPr kumimoji="1" lang="ja-JP" altLang="en-US" sz="3600" dirty="0" smtClean="0"/>
              <a:t>　</a:t>
            </a:r>
            <a:endParaRPr kumimoji="1" lang="en-US" altLang="ja-JP" sz="36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395536" y="332656"/>
            <a:ext cx="8229600" cy="1143000"/>
          </a:xfrm>
        </p:spPr>
        <p:txBody>
          <a:bodyPr/>
          <a:lstStyle/>
          <a:p>
            <a:r>
              <a:rPr kumimoji="1" lang="ja-JP" altLang="en-US" dirty="0" smtClean="0">
                <a:ln>
                  <a:solidFill>
                    <a:schemeClr val="tx1"/>
                  </a:solidFill>
                </a:ln>
              </a:rPr>
              <a:t>まとめ</a:t>
            </a:r>
            <a:endParaRPr kumimoji="1" lang="ja-JP" altLang="en-US" dirty="0">
              <a:ln>
                <a:solidFill>
                  <a:schemeClr val="tx1"/>
                </a:solidFill>
              </a:ln>
            </a:endParaRPr>
          </a:p>
        </p:txBody>
      </p:sp>
      <p:cxnSp>
        <p:nvCxnSpPr>
          <p:cNvPr id="5" name="直線コネクタ 4"/>
          <p:cNvCxnSpPr/>
          <p:nvPr/>
        </p:nvCxnSpPr>
        <p:spPr>
          <a:xfrm>
            <a:off x="251520" y="1556792"/>
            <a:ext cx="2016224"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フローチャート: 処理 6"/>
          <p:cNvSpPr/>
          <p:nvPr/>
        </p:nvSpPr>
        <p:spPr>
          <a:xfrm>
            <a:off x="827584" y="1916832"/>
            <a:ext cx="7128792" cy="4608512"/>
          </a:xfrm>
          <a:prstGeom prst="flowChartProcess">
            <a:avLst/>
          </a:prstGeom>
        </p:spPr>
        <p:style>
          <a:lnRef idx="1">
            <a:schemeClr val="accent6"/>
          </a:lnRef>
          <a:fillRef idx="2">
            <a:schemeClr val="accent6"/>
          </a:fillRef>
          <a:effectRef idx="1">
            <a:schemeClr val="accent6"/>
          </a:effectRef>
          <a:fontRef idx="minor">
            <a:schemeClr val="dk1"/>
          </a:fontRef>
        </p:style>
        <p:txBody>
          <a:bodyPr rtlCol="0" anchor="ctr"/>
          <a:lstStyle/>
          <a:p>
            <a:pPr>
              <a:lnSpc>
                <a:spcPct val="150000"/>
              </a:lnSpc>
            </a:pPr>
            <a:r>
              <a:rPr kumimoji="1" lang="ja-JP" altLang="en-US" sz="2800" dirty="0" smtClean="0"/>
              <a:t>　丹波山村が発展していくには、丹波山村にある商業施設に力を入れたり、宣伝したりしていくことが大切だということに気がついた。</a:t>
            </a:r>
            <a:endParaRPr kumimoji="1" lang="en-US" altLang="ja-JP" sz="2800" dirty="0" smtClean="0"/>
          </a:p>
          <a:p>
            <a:pPr>
              <a:lnSpc>
                <a:spcPct val="150000"/>
              </a:lnSpc>
            </a:pPr>
            <a:r>
              <a:rPr lang="ja-JP" altLang="en-US" sz="2800" dirty="0" smtClean="0"/>
              <a:t>　</a:t>
            </a:r>
            <a:r>
              <a:rPr kumimoji="1" lang="ja-JP" altLang="en-US" sz="2800" dirty="0" smtClean="0"/>
              <a:t>また、丹波山村でとれる野菜などを県外にアピールしていくことも丹波山村の発展に</a:t>
            </a:r>
            <a:r>
              <a:rPr lang="ja-JP" altLang="en-US" sz="2800" dirty="0" smtClean="0"/>
              <a:t>つながる</a:t>
            </a:r>
            <a:r>
              <a:rPr lang="ja-JP" altLang="en-US" sz="2800" dirty="0"/>
              <a:t>大切な</a:t>
            </a:r>
            <a:r>
              <a:rPr lang="ja-JP" altLang="en-US" sz="2800" dirty="0" smtClean="0"/>
              <a:t>ことだと思った。</a:t>
            </a:r>
            <a:endParaRPr lang="en-US" altLang="ja-JP" sz="28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539552" y="404664"/>
            <a:ext cx="2088232" cy="1008112"/>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4400" dirty="0" smtClean="0">
                <a:ln>
                  <a:solidFill>
                    <a:schemeClr val="tx1"/>
                  </a:solidFill>
                </a:ln>
                <a:solidFill>
                  <a:schemeClr val="tx1"/>
                </a:solidFill>
              </a:rPr>
              <a:t>感想</a:t>
            </a:r>
            <a:endParaRPr kumimoji="1" lang="ja-JP" altLang="en-US" sz="4400" dirty="0">
              <a:ln>
                <a:solidFill>
                  <a:schemeClr val="tx1"/>
                </a:solidFill>
              </a:ln>
              <a:solidFill>
                <a:schemeClr val="tx1"/>
              </a:solidFill>
            </a:endParaRPr>
          </a:p>
        </p:txBody>
      </p:sp>
      <p:sp>
        <p:nvSpPr>
          <p:cNvPr id="5" name="円/楕円 4"/>
          <p:cNvSpPr/>
          <p:nvPr/>
        </p:nvSpPr>
        <p:spPr>
          <a:xfrm>
            <a:off x="899592" y="1412776"/>
            <a:ext cx="6840760" cy="5112568"/>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r>
              <a:rPr kumimoji="1" lang="ja-JP" altLang="en-US" sz="3200" b="1" dirty="0" smtClean="0"/>
              <a:t>　今回</a:t>
            </a:r>
            <a:r>
              <a:rPr kumimoji="1" lang="ja-JP" altLang="en-US" sz="3200" b="1" dirty="0" smtClean="0"/>
              <a:t>丹波山村の産業を調べてみて、丹波山村の誇れるものがもっとたくさんあるのではないかと感じました。そして私たち子供でもできることがまだまだあると気づきました。</a:t>
            </a:r>
            <a:endParaRPr kumimoji="1" lang="ja-JP" altLang="en-US" sz="3200"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リゾート">
  <a:themeElements>
    <a:clrScheme name="ペーパー">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リゾート">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リゾート">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758</TotalTime>
  <Words>78</Words>
  <Application>Microsoft Office PowerPoint</Application>
  <PresentationFormat>画面に合わせる (4:3)</PresentationFormat>
  <Paragraphs>90</Paragraphs>
  <Slides>9</Slides>
  <Notes>2</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リゾート</vt:lpstr>
      <vt:lpstr>スライド 1</vt:lpstr>
      <vt:lpstr>スライド 2</vt:lpstr>
      <vt:lpstr>直売所　道の駅</vt:lpstr>
      <vt:lpstr>スライド 4</vt:lpstr>
      <vt:lpstr>スライド 5</vt:lpstr>
      <vt:lpstr>課題</vt:lpstr>
      <vt:lpstr>スライド 7</vt:lpstr>
      <vt:lpstr>まとめ</vt:lpstr>
      <vt:lpstr>スライド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student</dc:creator>
  <cp:lastModifiedBy>student</cp:lastModifiedBy>
  <cp:revision>93</cp:revision>
  <dcterms:created xsi:type="dcterms:W3CDTF">2017-06-21T04:24:38Z</dcterms:created>
  <dcterms:modified xsi:type="dcterms:W3CDTF">2017-11-15T05:01:40Z</dcterms:modified>
</cp:coreProperties>
</file>