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2" r:id="rId5"/>
    <p:sldId id="261" r:id="rId6"/>
    <p:sldId id="275" r:id="rId7"/>
    <p:sldId id="260" r:id="rId8"/>
    <p:sldId id="268" r:id="rId9"/>
    <p:sldId id="266" r:id="rId10"/>
    <p:sldId id="271" r:id="rId11"/>
    <p:sldId id="265" r:id="rId12"/>
    <p:sldId id="273" r:id="rId13"/>
    <p:sldId id="274" r:id="rId14"/>
    <p:sldId id="263"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1549F7F2-EA84-45ED-9DD5-52BBD799A42D}" type="datetimeFigureOut">
              <a:rPr kumimoji="1" lang="ja-JP" altLang="en-US" smtClean="0"/>
              <a:pPr/>
              <a:t>2017/11/17</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A26C9E8F-49C4-4F2A-87B8-DD19BC84DB0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549F7F2-EA84-45ED-9DD5-52BBD799A42D}"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6C9E8F-49C4-4F2A-87B8-DD19BC84DB0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549F7F2-EA84-45ED-9DD5-52BBD799A42D}"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6C9E8F-49C4-4F2A-87B8-DD19BC84DB0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1549F7F2-EA84-45ED-9DD5-52BBD799A42D}" type="datetimeFigureOut">
              <a:rPr kumimoji="1" lang="ja-JP" altLang="en-US" smtClean="0"/>
              <a:pPr/>
              <a:t>2017/11/17</a:t>
            </a:fld>
            <a:endParaRPr kumimoji="1" lang="ja-JP" altLang="en-US"/>
          </a:p>
        </p:txBody>
      </p:sp>
      <p:sp>
        <p:nvSpPr>
          <p:cNvPr id="9" name="スライド番号プレースホルダ 8"/>
          <p:cNvSpPr>
            <a:spLocks noGrp="1"/>
          </p:cNvSpPr>
          <p:nvPr>
            <p:ph type="sldNum" sz="quarter" idx="15"/>
          </p:nvPr>
        </p:nvSpPr>
        <p:spPr/>
        <p:txBody>
          <a:bodyPr rtlCol="0"/>
          <a:lstStyle/>
          <a:p>
            <a:fld id="{A26C9E8F-49C4-4F2A-87B8-DD19BC84DB0C}"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1549F7F2-EA84-45ED-9DD5-52BBD799A42D}"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A26C9E8F-49C4-4F2A-87B8-DD19BC84DB0C}"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1549F7F2-EA84-45ED-9DD5-52BBD799A42D}"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26C9E8F-49C4-4F2A-87B8-DD19BC84DB0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1549F7F2-EA84-45ED-9DD5-52BBD799A42D}" type="datetimeFigureOut">
              <a:rPr kumimoji="1" lang="ja-JP" altLang="en-US" smtClean="0"/>
              <a:pPr/>
              <a:t>2017/11/17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26C9E8F-49C4-4F2A-87B8-DD19BC84DB0C}"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1549F7F2-EA84-45ED-9DD5-52BBD799A42D}" type="datetimeFigureOut">
              <a:rPr kumimoji="1" lang="ja-JP" altLang="en-US" smtClean="0"/>
              <a:pPr/>
              <a:t>2017/11/17</a:t>
            </a:fld>
            <a:endParaRPr kumimoji="1" lang="ja-JP" altLang="en-US"/>
          </a:p>
        </p:txBody>
      </p:sp>
      <p:sp>
        <p:nvSpPr>
          <p:cNvPr id="7" name="スライド番号プレースホルダ 6"/>
          <p:cNvSpPr>
            <a:spLocks noGrp="1"/>
          </p:cNvSpPr>
          <p:nvPr>
            <p:ph type="sldNum" sz="quarter" idx="11"/>
          </p:nvPr>
        </p:nvSpPr>
        <p:spPr/>
        <p:txBody>
          <a:bodyPr rtlCol="0"/>
          <a:lstStyle/>
          <a:p>
            <a:fld id="{A26C9E8F-49C4-4F2A-87B8-DD19BC84DB0C}"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549F7F2-EA84-45ED-9DD5-52BBD799A42D}" type="datetimeFigureOut">
              <a:rPr kumimoji="1" lang="ja-JP" altLang="en-US" smtClean="0"/>
              <a:pPr/>
              <a:t>2017/11/17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26C9E8F-49C4-4F2A-87B8-DD19BC84DB0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1549F7F2-EA84-45ED-9DD5-52BBD799A42D}" type="datetimeFigureOut">
              <a:rPr kumimoji="1" lang="ja-JP" altLang="en-US" smtClean="0"/>
              <a:pPr/>
              <a:t>2017/11/17</a:t>
            </a:fld>
            <a:endParaRPr kumimoji="1" lang="ja-JP" altLang="en-US"/>
          </a:p>
        </p:txBody>
      </p:sp>
      <p:sp>
        <p:nvSpPr>
          <p:cNvPr id="22" name="スライド番号プレースホルダ 21"/>
          <p:cNvSpPr>
            <a:spLocks noGrp="1"/>
          </p:cNvSpPr>
          <p:nvPr>
            <p:ph type="sldNum" sz="quarter" idx="15"/>
          </p:nvPr>
        </p:nvSpPr>
        <p:spPr/>
        <p:txBody>
          <a:bodyPr rtlCol="0"/>
          <a:lstStyle/>
          <a:p>
            <a:fld id="{A26C9E8F-49C4-4F2A-87B8-DD19BC84DB0C}"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1549F7F2-EA84-45ED-9DD5-52BBD799A42D}" type="datetimeFigureOut">
              <a:rPr kumimoji="1" lang="ja-JP" altLang="en-US" smtClean="0"/>
              <a:pPr/>
              <a:t>2017/11/17</a:t>
            </a:fld>
            <a:endParaRPr kumimoji="1" lang="ja-JP" altLang="en-US"/>
          </a:p>
        </p:txBody>
      </p:sp>
      <p:sp>
        <p:nvSpPr>
          <p:cNvPr id="18" name="スライド番号プレースホルダ 17"/>
          <p:cNvSpPr>
            <a:spLocks noGrp="1"/>
          </p:cNvSpPr>
          <p:nvPr>
            <p:ph type="sldNum" sz="quarter" idx="11"/>
          </p:nvPr>
        </p:nvSpPr>
        <p:spPr/>
        <p:txBody>
          <a:bodyPr rtlCol="0"/>
          <a:lstStyle/>
          <a:p>
            <a:fld id="{A26C9E8F-49C4-4F2A-87B8-DD19BC84DB0C}"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49F7F2-EA84-45ED-9DD5-52BBD799A42D}" type="datetimeFigureOut">
              <a:rPr kumimoji="1" lang="ja-JP" altLang="en-US" smtClean="0"/>
              <a:pPr/>
              <a:t>2017/11/17</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26C9E8F-49C4-4F2A-87B8-DD19BC84DB0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95736" y="1844824"/>
            <a:ext cx="5040560" cy="2880320"/>
          </a:xfrm>
        </p:spPr>
        <p:txBody>
          <a:bodyPr>
            <a:noAutofit/>
          </a:bodyPr>
          <a:lstStyle/>
          <a:p>
            <a:r>
              <a:rPr lang="ja-JP" altLang="en-US" sz="6600" dirty="0" smtClean="0"/>
              <a:t>丹波山村</a:t>
            </a:r>
            <a:r>
              <a:rPr lang="en-US" altLang="ja-JP" sz="6600" dirty="0" smtClean="0"/>
              <a:t/>
            </a:r>
            <a:br>
              <a:rPr lang="en-US" altLang="ja-JP" sz="6600" dirty="0" smtClean="0"/>
            </a:br>
            <a:r>
              <a:rPr lang="ja-JP" altLang="en-US" sz="6600" dirty="0" smtClean="0"/>
              <a:t>芋の在来種</a:t>
            </a:r>
            <a:endParaRPr kumimoji="1" lang="ja-JP" altLang="en-US" sz="6600" dirty="0"/>
          </a:p>
        </p:txBody>
      </p:sp>
      <p:sp>
        <p:nvSpPr>
          <p:cNvPr id="3" name="テキスト ボックス 2"/>
          <p:cNvSpPr txBox="1"/>
          <p:nvPr/>
        </p:nvSpPr>
        <p:spPr>
          <a:xfrm>
            <a:off x="5076056" y="5661249"/>
            <a:ext cx="3528392" cy="461665"/>
          </a:xfrm>
          <a:prstGeom prst="rect">
            <a:avLst/>
          </a:prstGeom>
          <a:noFill/>
        </p:spPr>
        <p:txBody>
          <a:bodyPr wrap="square" rtlCol="0">
            <a:spAutoFit/>
          </a:bodyPr>
          <a:lstStyle/>
          <a:p>
            <a:r>
              <a:rPr kumimoji="1" lang="ja-JP" altLang="en-US" sz="2400" dirty="0" smtClean="0"/>
              <a:t>３年　　　　長谷川　洋美</a:t>
            </a:r>
            <a:endParaRPr kumimoji="1" lang="ja-JP"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6600" dirty="0" smtClean="0"/>
              <a:t>坂本さんの話</a:t>
            </a:r>
            <a:endParaRPr kumimoji="1" lang="ja-JP" altLang="en-US" sz="6600" dirty="0"/>
          </a:p>
        </p:txBody>
      </p:sp>
      <p:sp>
        <p:nvSpPr>
          <p:cNvPr id="3" name="コンテンツ プレースホルダ 2"/>
          <p:cNvSpPr>
            <a:spLocks noGrp="1"/>
          </p:cNvSpPr>
          <p:nvPr>
            <p:ph sz="quarter" idx="1"/>
          </p:nvPr>
        </p:nvSpPr>
        <p:spPr/>
        <p:txBody>
          <a:bodyPr/>
          <a:lstStyle/>
          <a:p>
            <a:r>
              <a:rPr kumimoji="1" lang="ja-JP" altLang="en-US" sz="6000" dirty="0" smtClean="0"/>
              <a:t>幻の</a:t>
            </a:r>
            <a:r>
              <a:rPr lang="ja-JP" altLang="en-US" sz="6000" dirty="0" smtClean="0"/>
              <a:t>芋</a:t>
            </a:r>
            <a:r>
              <a:rPr kumimoji="1" lang="ja-JP" altLang="en-US" sz="6000" dirty="0" smtClean="0"/>
              <a:t>にしたくない</a:t>
            </a:r>
            <a:endParaRPr kumimoji="1" lang="en-US" altLang="ja-JP" sz="6000" dirty="0" smtClean="0"/>
          </a:p>
          <a:p>
            <a:endParaRPr lang="en-US" altLang="ja-JP" dirty="0" smtClean="0"/>
          </a:p>
          <a:p>
            <a:endParaRPr kumimoji="1" lang="en-US" altLang="ja-JP" dirty="0" smtClean="0"/>
          </a:p>
          <a:p>
            <a:r>
              <a:rPr lang="ja-JP" altLang="en-US" sz="6000" dirty="0" smtClean="0"/>
              <a:t>守り続けたい</a:t>
            </a:r>
            <a:endParaRPr kumimoji="1" lang="en-US" altLang="ja-JP" sz="6000" dirty="0" smtClean="0"/>
          </a:p>
          <a:p>
            <a:endParaRPr lang="en-US" altLang="ja-JP" dirty="0" smtClean="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p:txBody>
          <a:bodyPr/>
          <a:lstStyle/>
          <a:p>
            <a:pPr>
              <a:buNone/>
            </a:pPr>
            <a:r>
              <a:rPr kumimoji="1" lang="ja-JP" altLang="en-US" sz="5000" dirty="0" smtClean="0"/>
              <a:t>現在育てている人は数人</a:t>
            </a:r>
            <a:endParaRPr kumimoji="1" lang="en-US" altLang="ja-JP" sz="5000" dirty="0" smtClean="0"/>
          </a:p>
          <a:p>
            <a:pPr>
              <a:buNone/>
            </a:pPr>
            <a:endParaRPr lang="en-US" altLang="ja-JP" dirty="0" smtClean="0"/>
          </a:p>
          <a:p>
            <a:pPr>
              <a:buNone/>
            </a:pPr>
            <a:r>
              <a:rPr kumimoji="1" lang="ja-JP" altLang="en-US" sz="5000" dirty="0" smtClean="0"/>
              <a:t>売るとしたら値段が高くなる</a:t>
            </a:r>
            <a:endParaRPr kumimoji="1" lang="en-US" altLang="ja-JP" sz="5000" dirty="0" smtClean="0"/>
          </a:p>
          <a:p>
            <a:pPr>
              <a:buNone/>
            </a:pPr>
            <a:endParaRPr lang="en-US" altLang="ja-JP" dirty="0" smtClean="0"/>
          </a:p>
          <a:p>
            <a:pPr>
              <a:buNone/>
            </a:pPr>
            <a:r>
              <a:rPr kumimoji="1" lang="ja-JP" altLang="en-US" sz="5000" dirty="0" smtClean="0"/>
              <a:t>アタリ・ハズレが激しい</a:t>
            </a:r>
            <a:endParaRPr kumimoji="1" lang="en-US" altLang="ja-JP" sz="5000" dirty="0" smtClean="0"/>
          </a:p>
          <a:p>
            <a:pPr>
              <a:buNone/>
            </a:pP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Pr</a:t>
            </a:r>
            <a:r>
              <a:rPr lang="ja-JP" altLang="en-US" dirty="0" smtClean="0"/>
              <a:t>法</a:t>
            </a:r>
            <a:endParaRPr kumimoji="1" lang="ja-JP" altLang="en-US" dirty="0"/>
          </a:p>
        </p:txBody>
      </p:sp>
      <p:sp>
        <p:nvSpPr>
          <p:cNvPr id="3" name="コンテンツ プレースホルダ 2"/>
          <p:cNvSpPr>
            <a:spLocks noGrp="1"/>
          </p:cNvSpPr>
          <p:nvPr>
            <p:ph sz="quarter" idx="1"/>
          </p:nvPr>
        </p:nvSpPr>
        <p:spPr/>
        <p:txBody>
          <a:bodyPr/>
          <a:lstStyle/>
          <a:p>
            <a:r>
              <a:rPr lang="ja-JP" altLang="en-US" sz="3600" dirty="0" smtClean="0"/>
              <a:t>１．</a:t>
            </a:r>
            <a:r>
              <a:rPr kumimoji="1" lang="ja-JP" altLang="en-US" sz="3600" dirty="0" smtClean="0"/>
              <a:t>じゃがいも祭り　</a:t>
            </a:r>
            <a:endParaRPr kumimoji="1" lang="en-US" altLang="ja-JP" sz="3600" dirty="0" smtClean="0"/>
          </a:p>
          <a:p>
            <a:endParaRPr lang="en-US" altLang="ja-JP" dirty="0" smtClean="0"/>
          </a:p>
          <a:p>
            <a:r>
              <a:rPr kumimoji="1" lang="ja-JP" altLang="en-US" sz="3600" dirty="0" smtClean="0"/>
              <a:t>毎年</a:t>
            </a:r>
            <a:r>
              <a:rPr kumimoji="1" lang="en-US" altLang="ja-JP" sz="3600" dirty="0" smtClean="0"/>
              <a:t>7</a:t>
            </a:r>
            <a:r>
              <a:rPr kumimoji="1" lang="ja-JP" altLang="en-US" sz="3600" dirty="0" smtClean="0"/>
              <a:t>月上旬</a:t>
            </a:r>
            <a:endParaRPr kumimoji="1" lang="en-US" altLang="ja-JP" sz="3600" dirty="0" smtClean="0"/>
          </a:p>
          <a:p>
            <a:pPr>
              <a:buNone/>
            </a:pPr>
            <a:endParaRPr lang="en-US" altLang="ja-JP" sz="3200" dirty="0" smtClean="0"/>
          </a:p>
          <a:p>
            <a:pPr>
              <a:buNone/>
            </a:pPr>
            <a:r>
              <a:rPr kumimoji="1" lang="ja-JP" altLang="en-US" sz="3200" dirty="0" smtClean="0"/>
              <a:t>・場所・・・道の駅</a:t>
            </a:r>
            <a:endParaRPr kumimoji="1" lang="en-US" altLang="ja-JP" sz="3200" dirty="0" smtClean="0"/>
          </a:p>
          <a:p>
            <a:pPr>
              <a:buNone/>
            </a:pPr>
            <a:endParaRPr lang="en-US" altLang="ja-JP" sz="3200" dirty="0" smtClean="0"/>
          </a:p>
          <a:p>
            <a:pPr>
              <a:buNone/>
            </a:pPr>
            <a:r>
              <a:rPr kumimoji="1" lang="ja-JP" altLang="en-US" sz="3200" dirty="0" smtClean="0"/>
              <a:t>（野菜コロッケ・芋煮・</a:t>
            </a:r>
            <a:r>
              <a:rPr kumimoji="1" lang="ja-JP" altLang="en-US" sz="3200" dirty="0" err="1" smtClean="0"/>
              <a:t>けん</a:t>
            </a:r>
            <a:r>
              <a:rPr kumimoji="1" lang="ja-JP" altLang="en-US" sz="3200" dirty="0" smtClean="0"/>
              <a:t>ちん汁など販売）</a:t>
            </a:r>
            <a:endParaRPr kumimoji="1" lang="ja-JP" alt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dirty="0" smtClean="0"/>
              <a:t>２．お菓子にして手軽に食べられるようにする</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kumimoji="1" lang="ja-JP" altLang="en-US" sz="3000" dirty="0" smtClean="0"/>
              <a:t>丹波山村に来た人</a:t>
            </a:r>
            <a:r>
              <a:rPr kumimoji="1" lang="ja-JP" altLang="en-US" dirty="0" smtClean="0"/>
              <a:t>　</a:t>
            </a:r>
            <a:endParaRPr kumimoji="1" lang="en-US" altLang="ja-JP" dirty="0" smtClean="0"/>
          </a:p>
          <a:p>
            <a:endParaRPr lang="en-US" altLang="ja-JP" dirty="0" smtClean="0"/>
          </a:p>
          <a:p>
            <a:r>
              <a:rPr kumimoji="1" lang="ja-JP" altLang="en-US" sz="3000" dirty="0" smtClean="0"/>
              <a:t>丹波山村に寄ってから出かける人</a:t>
            </a:r>
            <a:endParaRPr kumimoji="1" lang="en-US" altLang="ja-JP" sz="3000" dirty="0" smtClean="0"/>
          </a:p>
          <a:p>
            <a:endParaRPr lang="en-US" altLang="ja-JP" dirty="0" smtClean="0"/>
          </a:p>
          <a:p>
            <a:endParaRPr kumimoji="1" lang="en-US" altLang="ja-JP" dirty="0" smtClean="0"/>
          </a:p>
          <a:p>
            <a:pPr>
              <a:buNone/>
            </a:pPr>
            <a:r>
              <a:rPr lang="ja-JP" altLang="en-US" sz="3200" dirty="0" smtClean="0"/>
              <a:t>・アイスクリーム　</a:t>
            </a:r>
            <a:r>
              <a:rPr lang="ja-JP" altLang="en-US" dirty="0" smtClean="0"/>
              <a:t>　　</a:t>
            </a:r>
            <a:r>
              <a:rPr lang="ja-JP" altLang="en-US" sz="3200" dirty="0" smtClean="0"/>
              <a:t>　・スイートポテト</a:t>
            </a:r>
            <a:endParaRPr lang="en-US" altLang="ja-JP" sz="3200" dirty="0" smtClean="0"/>
          </a:p>
          <a:p>
            <a:pPr>
              <a:buNone/>
            </a:pPr>
            <a:endParaRPr kumimoji="1" lang="en-US" altLang="ja-JP" dirty="0" smtClean="0"/>
          </a:p>
          <a:p>
            <a:pPr>
              <a:buNone/>
            </a:pPr>
            <a:r>
              <a:rPr lang="ja-JP" altLang="en-US" sz="3200" dirty="0" smtClean="0"/>
              <a:t>・クッキー　</a:t>
            </a:r>
            <a:r>
              <a:rPr lang="ja-JP" altLang="en-US" dirty="0" smtClean="0"/>
              <a:t>　　　　　　　</a:t>
            </a:r>
            <a:r>
              <a:rPr lang="ja-JP" altLang="en-US" sz="3200" dirty="0" smtClean="0"/>
              <a:t>・ポテトチップス</a:t>
            </a:r>
            <a:endParaRPr lang="en-US" altLang="ja-JP" sz="3200" dirty="0" smtClean="0"/>
          </a:p>
          <a:p>
            <a:pPr>
              <a:buNone/>
            </a:pPr>
            <a:endParaRPr kumimoji="1" lang="en-US" altLang="ja-JP" dirty="0" smtClean="0"/>
          </a:p>
          <a:p>
            <a:pPr>
              <a:buNone/>
            </a:pPr>
            <a:r>
              <a:rPr lang="ja-JP" altLang="en-US" dirty="0" smtClean="0"/>
              <a:t>　　　　　　　　　　　　　　　　　　　　　　　　　　　</a:t>
            </a:r>
            <a:r>
              <a:rPr lang="ja-JP" altLang="en-US" sz="3200" dirty="0" smtClean="0"/>
              <a:t>　など</a:t>
            </a:r>
            <a:endParaRPr lang="en-US" altLang="ja-JP" sz="32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sz="quarter" idx="1"/>
          </p:nvPr>
        </p:nvSpPr>
        <p:spPr/>
        <p:txBody>
          <a:bodyPr/>
          <a:lstStyle/>
          <a:p>
            <a:pPr>
              <a:buNone/>
            </a:pPr>
            <a:r>
              <a:rPr kumimoji="1" lang="ja-JP" altLang="en-US" sz="3600" dirty="0" smtClean="0"/>
              <a:t>　丹波山村</a:t>
            </a:r>
            <a:r>
              <a:rPr kumimoji="1" lang="ja-JP" altLang="en-US" sz="3600" dirty="0" smtClean="0"/>
              <a:t>の芋の在来種について調べて２種類の在来種があることを初めて</a:t>
            </a:r>
            <a:r>
              <a:rPr kumimoji="1" lang="ja-JP" altLang="en-US" sz="3600" dirty="0" smtClean="0"/>
              <a:t>知</a:t>
            </a:r>
            <a:r>
              <a:rPr lang="ja-JP" altLang="en-US" sz="3600" dirty="0" smtClean="0"/>
              <a:t>ること</a:t>
            </a:r>
            <a:r>
              <a:rPr lang="ja-JP" altLang="en-US" sz="3600" dirty="0" smtClean="0"/>
              <a:t>ができました。また</a:t>
            </a:r>
            <a:r>
              <a:rPr lang="ja-JP" altLang="en-US" sz="3600" dirty="0" smtClean="0"/>
              <a:t>外来</a:t>
            </a:r>
            <a:r>
              <a:rPr lang="ja-JP" altLang="en-US" sz="3600" dirty="0" smtClean="0"/>
              <a:t>種との大きな違いが分かりました。</a:t>
            </a:r>
            <a:endParaRPr lang="en-US" altLang="ja-JP" sz="3600" dirty="0" smtClean="0"/>
          </a:p>
          <a:p>
            <a:pPr>
              <a:buNone/>
            </a:pPr>
            <a:endParaRPr lang="en-US" altLang="ja-JP" sz="3600" dirty="0" smtClean="0"/>
          </a:p>
          <a:p>
            <a:pPr>
              <a:buNone/>
            </a:pPr>
            <a:r>
              <a:rPr lang="ja-JP" altLang="en-US" sz="3600" dirty="0" smtClean="0"/>
              <a:t>　これから</a:t>
            </a:r>
            <a:r>
              <a:rPr lang="ja-JP" altLang="en-US" sz="3600" dirty="0" smtClean="0"/>
              <a:t>２種類の芋が特産品になってたくさんの人に知ってもらえるようになると良いと思います。</a:t>
            </a:r>
            <a:endParaRPr lang="en-US" altLang="ja-JP" sz="3600" dirty="0" smtClean="0"/>
          </a:p>
          <a:p>
            <a:pPr>
              <a:buNone/>
            </a:pP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dirty="0"/>
              <a:t>調べよう</a:t>
            </a:r>
            <a:r>
              <a:rPr lang="ja-JP" altLang="en-US" sz="6000" dirty="0" smtClean="0"/>
              <a:t>と思った理由</a:t>
            </a:r>
            <a:endParaRPr kumimoji="1" lang="ja-JP" altLang="en-US" sz="6000" dirty="0"/>
          </a:p>
        </p:txBody>
      </p:sp>
      <p:sp>
        <p:nvSpPr>
          <p:cNvPr id="3" name="コンテンツ プレースホルダ 2"/>
          <p:cNvSpPr>
            <a:spLocks noGrp="1"/>
          </p:cNvSpPr>
          <p:nvPr>
            <p:ph sz="quarter" idx="1"/>
          </p:nvPr>
        </p:nvSpPr>
        <p:spPr>
          <a:xfrm>
            <a:off x="457200" y="2204864"/>
            <a:ext cx="8147248" cy="4873752"/>
          </a:xfrm>
        </p:spPr>
        <p:txBody>
          <a:bodyPr/>
          <a:lstStyle/>
          <a:p>
            <a:r>
              <a:rPr kumimoji="1" lang="ja-JP" altLang="en-US" sz="3600" dirty="0" smtClean="0"/>
              <a:t>丹波山村に芋の在来種があると知ってびっくりしたから。</a:t>
            </a:r>
            <a:r>
              <a:rPr kumimoji="1" lang="ja-JP" altLang="en-US" sz="2800" dirty="0" smtClean="0"/>
              <a:t>　</a:t>
            </a:r>
            <a:endParaRPr kumimoji="1" lang="en-US" altLang="ja-JP" sz="2800" dirty="0" smtClean="0"/>
          </a:p>
          <a:p>
            <a:endParaRPr lang="en-US" altLang="ja-JP" dirty="0" smtClean="0"/>
          </a:p>
          <a:p>
            <a:r>
              <a:rPr lang="ja-JP" altLang="en-US" sz="3600" dirty="0"/>
              <a:t>村</a:t>
            </a:r>
            <a:r>
              <a:rPr lang="ja-JP" altLang="en-US" sz="3600" dirty="0" smtClean="0"/>
              <a:t>の外の人に知ってもらうため</a:t>
            </a:r>
            <a:r>
              <a:rPr kumimoji="1" lang="ja-JP" altLang="en-US" dirty="0" smtClean="0"/>
              <a:t>　　　　　　　　</a:t>
            </a:r>
            <a:endParaRPr kumimoji="1"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6600" dirty="0" smtClean="0"/>
              <a:t>調べた方法</a:t>
            </a:r>
            <a:r>
              <a:rPr kumimoji="1" lang="ja-JP" altLang="en-US" sz="4000" dirty="0" smtClean="0"/>
              <a:t>　</a:t>
            </a:r>
            <a:endParaRPr kumimoji="1" lang="ja-JP" altLang="en-US" sz="4000" dirty="0"/>
          </a:p>
        </p:txBody>
      </p:sp>
      <p:sp>
        <p:nvSpPr>
          <p:cNvPr id="3" name="コンテンツ プレースホルダ 2"/>
          <p:cNvSpPr>
            <a:spLocks noGrp="1"/>
          </p:cNvSpPr>
          <p:nvPr>
            <p:ph sz="quarter" idx="1"/>
          </p:nvPr>
        </p:nvSpPr>
        <p:spPr>
          <a:xfrm>
            <a:off x="457200" y="1844824"/>
            <a:ext cx="7467600" cy="4873752"/>
          </a:xfrm>
        </p:spPr>
        <p:txBody>
          <a:bodyPr/>
          <a:lstStyle/>
          <a:p>
            <a:r>
              <a:rPr kumimoji="1" lang="ja-JP" altLang="en-US" sz="3600" dirty="0" smtClean="0"/>
              <a:t>インターネット　</a:t>
            </a:r>
            <a:endParaRPr kumimoji="1" lang="en-US" altLang="ja-JP" sz="3600" dirty="0" smtClean="0"/>
          </a:p>
          <a:p>
            <a:endParaRPr lang="en-US" altLang="ja-JP" dirty="0"/>
          </a:p>
          <a:p>
            <a:endParaRPr kumimoji="1" lang="en-US" altLang="ja-JP" dirty="0" smtClean="0"/>
          </a:p>
          <a:p>
            <a:r>
              <a:rPr lang="ja-JP" altLang="en-US" sz="3600" dirty="0" smtClean="0"/>
              <a:t>インタビュー</a:t>
            </a:r>
            <a:endParaRPr lang="en-US" altLang="ja-JP" sz="3600" dirty="0" smtClean="0"/>
          </a:p>
          <a:p>
            <a:pPr>
              <a:buNone/>
            </a:pPr>
            <a:r>
              <a:rPr kumimoji="1" lang="ja-JP" altLang="en-US" sz="3600" dirty="0" smtClean="0"/>
              <a:t>（青柳さん・坂本さん）</a:t>
            </a:r>
            <a:endParaRPr kumimoji="1" lang="ja-JP" alt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3"/>
          <p:cNvSpPr>
            <a:spLocks noGrp="1"/>
          </p:cNvSpPr>
          <p:nvPr>
            <p:ph sz="quarter" idx="1"/>
          </p:nvPr>
        </p:nvSpPr>
        <p:spPr>
          <a:xfrm>
            <a:off x="395536" y="764704"/>
            <a:ext cx="7992888" cy="5472608"/>
          </a:xfrm>
        </p:spPr>
        <p:txBody>
          <a:bodyPr>
            <a:normAutofit/>
          </a:bodyPr>
          <a:lstStyle/>
          <a:p>
            <a:pPr>
              <a:buNone/>
            </a:pPr>
            <a:r>
              <a:rPr lang="ja-JP" altLang="en-US" sz="3600" dirty="0" smtClean="0"/>
              <a:t>・在来種</a:t>
            </a:r>
            <a:endParaRPr lang="en-US" altLang="ja-JP" sz="3600" dirty="0" smtClean="0"/>
          </a:p>
          <a:p>
            <a:pPr>
              <a:buNone/>
            </a:pPr>
            <a:r>
              <a:rPr kumimoji="1" lang="ja-JP" altLang="en-US" sz="3600" dirty="0" smtClean="0"/>
              <a:t>ある地方の風土に適し、その地方で長年栽培または飼育されていたもの</a:t>
            </a:r>
            <a:endParaRPr lang="en-US" altLang="ja-JP" sz="3600" dirty="0" smtClean="0"/>
          </a:p>
          <a:p>
            <a:pPr>
              <a:buNone/>
            </a:pPr>
            <a:endParaRPr lang="en-US" altLang="ja-JP" sz="3600" dirty="0" smtClean="0"/>
          </a:p>
          <a:p>
            <a:pPr>
              <a:buNone/>
            </a:pPr>
            <a:r>
              <a:rPr kumimoji="1" lang="ja-JP" altLang="en-US" sz="3600" dirty="0" smtClean="0"/>
              <a:t>・外来種　</a:t>
            </a:r>
            <a:endParaRPr kumimoji="1" lang="en-US" altLang="ja-JP" sz="3600" dirty="0" smtClean="0"/>
          </a:p>
          <a:p>
            <a:pPr>
              <a:buNone/>
            </a:pPr>
            <a:r>
              <a:rPr lang="ja-JP" altLang="en-US" sz="3500" dirty="0" smtClean="0"/>
              <a:t>人間の活動によって他の地域から入ってきたもの</a:t>
            </a:r>
            <a:endParaRPr kumimoji="1" lang="en-US" altLang="ja-JP" sz="3500" dirty="0" smtClean="0"/>
          </a:p>
          <a:p>
            <a:pPr>
              <a:buNone/>
            </a:pPr>
            <a:endParaRPr lang="en-US" altLang="ja-JP" sz="3600" dirty="0" smtClean="0"/>
          </a:p>
          <a:p>
            <a:pPr>
              <a:buNone/>
            </a:pPr>
            <a:endParaRPr kumimoji="1" lang="en-US" altLang="ja-JP" sz="3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88640"/>
            <a:ext cx="5112568" cy="720080"/>
          </a:xfrm>
        </p:spPr>
        <p:txBody>
          <a:bodyPr>
            <a:noAutofit/>
          </a:bodyPr>
          <a:lstStyle/>
          <a:p>
            <a:r>
              <a:rPr kumimoji="1" lang="ja-JP" altLang="en-US" sz="3600" dirty="0" smtClean="0"/>
              <a:t>在来種と外来種について</a:t>
            </a:r>
            <a:endParaRPr kumimoji="1" lang="ja-JP" altLang="en-US" sz="3600" dirty="0"/>
          </a:p>
        </p:txBody>
      </p:sp>
      <p:graphicFrame>
        <p:nvGraphicFramePr>
          <p:cNvPr id="4" name="コンテンツ プレースホルダ 3"/>
          <p:cNvGraphicFramePr>
            <a:graphicFrameLocks noGrp="1"/>
          </p:cNvGraphicFramePr>
          <p:nvPr>
            <p:ph sz="quarter" idx="1"/>
          </p:nvPr>
        </p:nvGraphicFramePr>
        <p:xfrm>
          <a:off x="395536" y="1052737"/>
          <a:ext cx="8352927" cy="5616624"/>
        </p:xfrm>
        <a:graphic>
          <a:graphicData uri="http://schemas.openxmlformats.org/drawingml/2006/table">
            <a:tbl>
              <a:tblPr firstRow="1" bandRow="1">
                <a:tableStyleId>{69CF1AB2-1976-4502-BF36-3FF5EA218861}</a:tableStyleId>
              </a:tblPr>
              <a:tblGrid>
                <a:gridCol w="2703213">
                  <a:extLst>
                    <a:ext uri="{9D8B030D-6E8A-4147-A177-3AD203B41FA5}">
                      <a16:colId xmlns:a16="http://schemas.microsoft.com/office/drawing/2014/main" xmlns="" val="20000"/>
                    </a:ext>
                  </a:extLst>
                </a:gridCol>
                <a:gridCol w="2703213">
                  <a:extLst>
                    <a:ext uri="{9D8B030D-6E8A-4147-A177-3AD203B41FA5}">
                      <a16:colId xmlns:a16="http://schemas.microsoft.com/office/drawing/2014/main" xmlns="" val="20001"/>
                    </a:ext>
                  </a:extLst>
                </a:gridCol>
                <a:gridCol w="2946501">
                  <a:extLst>
                    <a:ext uri="{9D8B030D-6E8A-4147-A177-3AD203B41FA5}">
                      <a16:colId xmlns:a16="http://schemas.microsoft.com/office/drawing/2014/main" xmlns="" val="20002"/>
                    </a:ext>
                  </a:extLst>
                </a:gridCol>
              </a:tblGrid>
              <a:tr h="1100666">
                <a:tc>
                  <a:txBody>
                    <a:bodyPr/>
                    <a:lstStyle/>
                    <a:p>
                      <a:endParaRPr kumimoji="1" lang="ja-JP" altLang="en-US" dirty="0"/>
                    </a:p>
                  </a:txBody>
                  <a:tcPr/>
                </a:tc>
                <a:tc>
                  <a:txBody>
                    <a:bodyPr/>
                    <a:lstStyle/>
                    <a:p>
                      <a:r>
                        <a:rPr kumimoji="1" lang="ja-JP" altLang="en-US" sz="2400" dirty="0" smtClean="0"/>
                        <a:t>在来種　</a:t>
                      </a:r>
                      <a:endParaRPr kumimoji="1" lang="en-US" altLang="ja-JP" sz="2400" dirty="0" smtClean="0"/>
                    </a:p>
                    <a:p>
                      <a:r>
                        <a:rPr kumimoji="1" lang="ja-JP" altLang="en-US" sz="2400" dirty="0" smtClean="0"/>
                        <a:t>つやいも・落合芋</a:t>
                      </a:r>
                      <a:endParaRPr kumimoji="1" lang="ja-JP" altLang="en-US" sz="2400" dirty="0"/>
                    </a:p>
                  </a:txBody>
                  <a:tcPr/>
                </a:tc>
                <a:tc>
                  <a:txBody>
                    <a:bodyPr/>
                    <a:lstStyle/>
                    <a:p>
                      <a:r>
                        <a:rPr kumimoji="1" lang="ja-JP" altLang="en-US" sz="2400" dirty="0" smtClean="0"/>
                        <a:t>外来種</a:t>
                      </a:r>
                      <a:endParaRPr kumimoji="1" lang="en-US" altLang="ja-JP" sz="2400" dirty="0" smtClean="0"/>
                    </a:p>
                    <a:p>
                      <a:r>
                        <a:rPr kumimoji="1" lang="ja-JP" altLang="en-US" sz="2400" dirty="0" smtClean="0"/>
                        <a:t>男爵・メイクイン</a:t>
                      </a:r>
                      <a:endParaRPr kumimoji="1" lang="ja-JP" altLang="en-US" sz="2400" dirty="0"/>
                    </a:p>
                  </a:txBody>
                  <a:tcPr/>
                </a:tc>
                <a:extLst>
                  <a:ext uri="{0D108BD9-81ED-4DB2-BD59-A6C34878D82A}">
                    <a16:rowId xmlns:a16="http://schemas.microsoft.com/office/drawing/2014/main" xmlns="" val="10000"/>
                  </a:ext>
                </a:extLst>
              </a:tr>
              <a:tr h="887167">
                <a:tc>
                  <a:txBody>
                    <a:bodyPr/>
                    <a:lstStyle/>
                    <a:p>
                      <a:r>
                        <a:rPr kumimoji="1" lang="ja-JP" altLang="en-US" sz="3000" dirty="0" smtClean="0"/>
                        <a:t>収穫量</a:t>
                      </a:r>
                      <a:endParaRPr kumimoji="1" lang="ja-JP" altLang="en-US" sz="3000" dirty="0"/>
                    </a:p>
                  </a:txBody>
                  <a:tcPr/>
                </a:tc>
                <a:tc>
                  <a:txBody>
                    <a:bodyPr/>
                    <a:lstStyle/>
                    <a:p>
                      <a:r>
                        <a:rPr kumimoji="1" lang="ja-JP" altLang="en-US" sz="2400" dirty="0" smtClean="0"/>
                        <a:t>約１０倍</a:t>
                      </a:r>
                      <a:endParaRPr kumimoji="1" lang="ja-JP" altLang="en-US" sz="2400" dirty="0"/>
                    </a:p>
                  </a:txBody>
                  <a:tcPr/>
                </a:tc>
                <a:tc>
                  <a:txBody>
                    <a:bodyPr/>
                    <a:lstStyle/>
                    <a:p>
                      <a:r>
                        <a:rPr kumimoji="1" lang="ja-JP" altLang="en-US" sz="2400" dirty="0" smtClean="0"/>
                        <a:t>約１５～２０倍</a:t>
                      </a:r>
                      <a:endParaRPr kumimoji="1" lang="ja-JP" altLang="en-US" sz="2400" dirty="0"/>
                    </a:p>
                  </a:txBody>
                  <a:tcPr/>
                </a:tc>
                <a:extLst>
                  <a:ext uri="{0D108BD9-81ED-4DB2-BD59-A6C34878D82A}">
                    <a16:rowId xmlns:a16="http://schemas.microsoft.com/office/drawing/2014/main" xmlns="" val="10001"/>
                  </a:ext>
                </a:extLst>
              </a:tr>
              <a:tr h="924560">
                <a:tc>
                  <a:txBody>
                    <a:bodyPr/>
                    <a:lstStyle/>
                    <a:p>
                      <a:r>
                        <a:rPr kumimoji="1" lang="ja-JP" altLang="en-US" sz="3000" dirty="0" smtClean="0"/>
                        <a:t>収穫時期</a:t>
                      </a:r>
                      <a:endParaRPr kumimoji="1" lang="ja-JP" altLang="en-US" sz="3000" dirty="0"/>
                    </a:p>
                  </a:txBody>
                  <a:tcPr/>
                </a:tc>
                <a:tc>
                  <a:txBody>
                    <a:bodyPr/>
                    <a:lstStyle/>
                    <a:p>
                      <a:r>
                        <a:rPr kumimoji="1" lang="ja-JP" altLang="en-US" sz="2400" dirty="0" smtClean="0"/>
                        <a:t>７月中旬</a:t>
                      </a:r>
                      <a:endParaRPr kumimoji="1" lang="ja-JP" altLang="en-US" sz="2400" dirty="0"/>
                    </a:p>
                  </a:txBody>
                  <a:tcPr/>
                </a:tc>
                <a:tc>
                  <a:txBody>
                    <a:bodyPr/>
                    <a:lstStyle/>
                    <a:p>
                      <a:r>
                        <a:rPr kumimoji="1" lang="ja-JP" altLang="en-US" sz="2400" dirty="0" smtClean="0"/>
                        <a:t>６月下旬～７月下旬</a:t>
                      </a:r>
                      <a:endParaRPr kumimoji="1" lang="en-US" altLang="ja-JP" sz="2400" dirty="0" smtClean="0"/>
                    </a:p>
                  </a:txBody>
                  <a:tcPr/>
                </a:tc>
                <a:extLst>
                  <a:ext uri="{0D108BD9-81ED-4DB2-BD59-A6C34878D82A}">
                    <a16:rowId xmlns:a16="http://schemas.microsoft.com/office/drawing/2014/main" xmlns="" val="10002"/>
                  </a:ext>
                </a:extLst>
              </a:tr>
              <a:tr h="1320800">
                <a:tc>
                  <a:txBody>
                    <a:bodyPr/>
                    <a:lstStyle/>
                    <a:p>
                      <a:r>
                        <a:rPr kumimoji="1" lang="ja-JP" altLang="en-US" sz="3000" dirty="0" smtClean="0"/>
                        <a:t>食味</a:t>
                      </a:r>
                      <a:endParaRPr kumimoji="1" lang="ja-JP" altLang="en-US" sz="3000" dirty="0"/>
                    </a:p>
                  </a:txBody>
                  <a:tcPr/>
                </a:tc>
                <a:tc>
                  <a:txBody>
                    <a:bodyPr/>
                    <a:lstStyle/>
                    <a:p>
                      <a:r>
                        <a:rPr kumimoji="1" lang="ja-JP" altLang="en-US" sz="2400" dirty="0" smtClean="0"/>
                        <a:t>越冬後、食味が良くなる</a:t>
                      </a:r>
                      <a:endParaRPr kumimoji="1" lang="en-US" altLang="ja-JP" sz="2400" dirty="0" smtClean="0"/>
                    </a:p>
                    <a:p>
                      <a:r>
                        <a:rPr kumimoji="1" lang="ja-JP" altLang="en-US" sz="2400" dirty="0" smtClean="0"/>
                        <a:t>（味が甘く濃くなる）</a:t>
                      </a:r>
                      <a:endParaRPr kumimoji="1" lang="ja-JP" altLang="en-US" sz="2400" dirty="0"/>
                    </a:p>
                  </a:txBody>
                  <a:tcPr/>
                </a:tc>
                <a:tc>
                  <a:txBody>
                    <a:bodyPr/>
                    <a:lstStyle/>
                    <a:p>
                      <a:r>
                        <a:rPr kumimoji="1" lang="ja-JP" altLang="en-US" sz="2400" dirty="0" smtClean="0"/>
                        <a:t>収穫直後（新じゃが）の時期が食味が良い</a:t>
                      </a:r>
                      <a:endParaRPr kumimoji="1" lang="ja-JP" altLang="en-US" sz="2400" dirty="0"/>
                    </a:p>
                  </a:txBody>
                  <a:tcPr/>
                </a:tc>
                <a:extLst>
                  <a:ext uri="{0D108BD9-81ED-4DB2-BD59-A6C34878D82A}">
                    <a16:rowId xmlns:a16="http://schemas.microsoft.com/office/drawing/2014/main" xmlns="" val="10003"/>
                  </a:ext>
                </a:extLst>
              </a:tr>
              <a:tr h="1383431">
                <a:tc>
                  <a:txBody>
                    <a:bodyPr/>
                    <a:lstStyle/>
                    <a:p>
                      <a:r>
                        <a:rPr kumimoji="1" lang="ja-JP" altLang="en-US" sz="3000" dirty="0" smtClean="0"/>
                        <a:t>調理方法</a:t>
                      </a:r>
                      <a:endParaRPr kumimoji="1" lang="ja-JP" altLang="en-US" sz="3000" dirty="0"/>
                    </a:p>
                  </a:txBody>
                  <a:tcPr/>
                </a:tc>
                <a:tc>
                  <a:txBody>
                    <a:bodyPr/>
                    <a:lstStyle/>
                    <a:p>
                      <a:r>
                        <a:rPr kumimoji="1" lang="ja-JP" altLang="en-US" sz="2400" dirty="0" smtClean="0"/>
                        <a:t>茹でて味噌をつける</a:t>
                      </a:r>
                      <a:endParaRPr kumimoji="1" lang="en-US" altLang="ja-JP" sz="2400" dirty="0" smtClean="0"/>
                    </a:p>
                    <a:p>
                      <a:r>
                        <a:rPr kumimoji="1" lang="ja-JP" altLang="en-US" sz="2400" dirty="0" smtClean="0"/>
                        <a:t>醤油で煮る</a:t>
                      </a:r>
                      <a:endParaRPr kumimoji="1" lang="ja-JP" altLang="en-US" sz="2400" dirty="0"/>
                    </a:p>
                  </a:txBody>
                  <a:tcPr/>
                </a:tc>
                <a:tc>
                  <a:txBody>
                    <a:bodyPr/>
                    <a:lstStyle/>
                    <a:p>
                      <a:r>
                        <a:rPr kumimoji="1" lang="ja-JP" altLang="en-US" sz="2400" dirty="0" smtClean="0"/>
                        <a:t>（洋食を含む）様々な調理方法</a:t>
                      </a:r>
                      <a:endParaRPr kumimoji="1" lang="ja-JP" altLang="en-US" sz="2400"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6600" dirty="0" smtClean="0"/>
              <a:t>1.</a:t>
            </a:r>
            <a:r>
              <a:rPr kumimoji="1" lang="ja-JP" altLang="en-US" sz="6600" dirty="0" smtClean="0"/>
              <a:t>つやいも</a:t>
            </a:r>
            <a:endParaRPr kumimoji="1" lang="ja-JP" altLang="en-US" sz="6600" dirty="0"/>
          </a:p>
        </p:txBody>
      </p:sp>
      <p:sp>
        <p:nvSpPr>
          <p:cNvPr id="3" name="コンテンツ プレースホルダー 2"/>
          <p:cNvSpPr>
            <a:spLocks noGrp="1"/>
          </p:cNvSpPr>
          <p:nvPr>
            <p:ph sz="quarter" idx="1"/>
          </p:nvPr>
        </p:nvSpPr>
        <p:spPr>
          <a:xfrm>
            <a:off x="457200" y="1600200"/>
            <a:ext cx="8219256" cy="4873752"/>
          </a:xfrm>
        </p:spPr>
        <p:txBody>
          <a:bodyPr>
            <a:normAutofit/>
          </a:bodyPr>
          <a:lstStyle/>
          <a:p>
            <a:pPr marL="0" indent="0">
              <a:buNone/>
            </a:pPr>
            <a:r>
              <a:rPr kumimoji="1" lang="ja-JP" altLang="en-US" sz="3600" dirty="0" smtClean="0"/>
              <a:t>・奥多摩つる地区の「つやばあさん」から</a:t>
            </a:r>
            <a:endParaRPr kumimoji="1" lang="en-US" altLang="ja-JP" sz="3600" dirty="0" smtClean="0"/>
          </a:p>
          <a:p>
            <a:pPr marL="0" indent="0">
              <a:buNone/>
            </a:pPr>
            <a:r>
              <a:rPr lang="ja-JP" altLang="en-US" sz="3600" dirty="0" smtClean="0"/>
              <a:t>　伝わってきた</a:t>
            </a:r>
            <a:endParaRPr lang="en-US" altLang="ja-JP" sz="3600" dirty="0" smtClean="0"/>
          </a:p>
          <a:p>
            <a:pPr marL="0" indent="0">
              <a:buNone/>
            </a:pPr>
            <a:endParaRPr lang="en-US" altLang="ja-JP" sz="3600" dirty="0"/>
          </a:p>
          <a:p>
            <a:pPr marL="0" indent="0">
              <a:buNone/>
            </a:pPr>
            <a:r>
              <a:rPr lang="ja-JP" altLang="en-US" sz="3600" dirty="0" smtClean="0"/>
              <a:t>・粘り気がある</a:t>
            </a:r>
            <a:endParaRPr lang="en-US" altLang="ja-JP" sz="3600" dirty="0" smtClean="0"/>
          </a:p>
          <a:p>
            <a:pPr marL="0" indent="0">
              <a:buNone/>
            </a:pPr>
            <a:endParaRPr lang="en-US" altLang="ja-JP" sz="3600" dirty="0"/>
          </a:p>
          <a:p>
            <a:pPr marL="0" indent="0">
              <a:buNone/>
            </a:pPr>
            <a:r>
              <a:rPr lang="ja-JP" altLang="en-US" sz="3600" dirty="0" smtClean="0"/>
              <a:t>・外来種に比べて小さい</a:t>
            </a:r>
            <a:endParaRPr lang="en-US" altLang="ja-JP" sz="3600" dirty="0" smtClean="0"/>
          </a:p>
          <a:p>
            <a:pPr marL="0" indent="0">
              <a:buNone/>
            </a:pPr>
            <a:endParaRPr lang="en-US" altLang="ja-JP" sz="3600" dirty="0"/>
          </a:p>
          <a:p>
            <a:pPr marL="0" indent="0">
              <a:buNone/>
            </a:pPr>
            <a:endParaRPr lang="en-US" altLang="ja-JP" sz="3600" dirty="0"/>
          </a:p>
        </p:txBody>
      </p:sp>
    </p:spTree>
    <p:extLst>
      <p:ext uri="{BB962C8B-B14F-4D97-AF65-F5344CB8AC3E}">
        <p14:creationId xmlns:p14="http://schemas.microsoft.com/office/powerpoint/2010/main" xmlns="" val="373288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600" dirty="0"/>
              <a:t>２</a:t>
            </a:r>
            <a:r>
              <a:rPr lang="ja-JP" altLang="en-US" sz="6600" dirty="0" smtClean="0"/>
              <a:t>．落合芋</a:t>
            </a:r>
            <a:endParaRPr kumimoji="1" lang="ja-JP" altLang="en-US" sz="6600" dirty="0"/>
          </a:p>
        </p:txBody>
      </p:sp>
      <p:sp>
        <p:nvSpPr>
          <p:cNvPr id="3" name="コンテンツ プレースホルダ 2"/>
          <p:cNvSpPr>
            <a:spLocks noGrp="1"/>
          </p:cNvSpPr>
          <p:nvPr>
            <p:ph sz="quarter" idx="1"/>
          </p:nvPr>
        </p:nvSpPr>
        <p:spPr>
          <a:xfrm>
            <a:off x="251520" y="1600200"/>
            <a:ext cx="8280920" cy="4873752"/>
          </a:xfrm>
        </p:spPr>
        <p:txBody>
          <a:bodyPr/>
          <a:lstStyle/>
          <a:p>
            <a:r>
              <a:rPr lang="ja-JP" altLang="en-US" sz="3600" dirty="0" smtClean="0"/>
              <a:t>落合地区から伝わってきた</a:t>
            </a:r>
            <a:endParaRPr lang="en-US" altLang="ja-JP" sz="3600" dirty="0" smtClean="0"/>
          </a:p>
          <a:p>
            <a:endParaRPr lang="en-US" altLang="ja-JP" dirty="0"/>
          </a:p>
          <a:p>
            <a:r>
              <a:rPr lang="ja-JP" altLang="en-US" sz="3600" dirty="0" smtClean="0"/>
              <a:t>一時は消滅したと考えられたが１軒だけ種を守ってきた農家がいた</a:t>
            </a:r>
            <a:endParaRPr lang="en-US" altLang="ja-JP" sz="3600" dirty="0"/>
          </a:p>
          <a:p>
            <a:endParaRPr lang="en-US" altLang="ja-JP" dirty="0" smtClean="0"/>
          </a:p>
          <a:p>
            <a:r>
              <a:rPr lang="ja-JP" altLang="en-US" sz="3600" dirty="0" smtClean="0"/>
              <a:t>煮くずれしないのが特徴</a:t>
            </a:r>
            <a:endParaRPr lang="en-US" altLang="ja-JP" sz="3600" dirty="0" smtClean="0"/>
          </a:p>
          <a:p>
            <a:endParaRPr lang="en-US" altLang="ja-JP" sz="3600" dirty="0" smtClean="0"/>
          </a:p>
          <a:p>
            <a:r>
              <a:rPr lang="ja-JP" altLang="en-US" sz="3600" dirty="0" smtClean="0"/>
              <a:t>ジャガイモに近い味がする</a:t>
            </a:r>
            <a:endParaRPr lang="en-US" altLang="ja-JP" sz="3600" dirty="0"/>
          </a:p>
          <a:p>
            <a:endParaRPr lang="en-US" altLang="ja-JP" dirty="0" smtClean="0"/>
          </a:p>
        </p:txBody>
      </p:sp>
      <p:pic>
        <p:nvPicPr>
          <p:cNvPr id="4" name="図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80178" y="274638"/>
            <a:ext cx="2381613" cy="178621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827584" y="1556792"/>
            <a:ext cx="7859216" cy="4569371"/>
          </a:xfrm>
        </p:spPr>
        <p:txBody>
          <a:bodyPr>
            <a:normAutofit/>
          </a:bodyPr>
          <a:lstStyle/>
          <a:p>
            <a:pPr>
              <a:buNone/>
            </a:pPr>
            <a:r>
              <a:rPr kumimoji="1" lang="ja-JP" altLang="en-US" sz="6600" dirty="0" err="1" smtClean="0"/>
              <a:t>つやいも</a:t>
            </a:r>
            <a:r>
              <a:rPr kumimoji="1" lang="ja-JP" altLang="en-US" sz="6000" dirty="0" smtClean="0"/>
              <a:t>　　</a:t>
            </a:r>
            <a:endParaRPr kumimoji="1" lang="en-US" altLang="ja-JP" sz="6000" dirty="0" smtClean="0"/>
          </a:p>
          <a:p>
            <a:pPr>
              <a:buNone/>
            </a:pPr>
            <a:r>
              <a:rPr lang="ja-JP" altLang="en-US" sz="6000" dirty="0" smtClean="0"/>
              <a:t>　　　　　　　　　</a:t>
            </a:r>
            <a:r>
              <a:rPr lang="ja-JP" altLang="en-US" sz="6600" dirty="0" smtClean="0"/>
              <a:t>１５００株</a:t>
            </a:r>
            <a:endParaRPr lang="en-US" altLang="ja-JP" sz="6600" dirty="0" smtClean="0"/>
          </a:p>
          <a:p>
            <a:pPr>
              <a:buNone/>
            </a:pPr>
            <a:r>
              <a:rPr lang="ja-JP" altLang="en-US" sz="6000" dirty="0" smtClean="0"/>
              <a:t>　</a:t>
            </a:r>
            <a:r>
              <a:rPr lang="ja-JP" altLang="en-US" sz="6600" dirty="0" smtClean="0"/>
              <a:t>落合芋</a:t>
            </a:r>
            <a:r>
              <a:rPr lang="ja-JP" altLang="en-US" sz="6000" dirty="0" smtClean="0"/>
              <a:t>　　　　</a:t>
            </a:r>
            <a:endParaRPr kumimoji="1" lang="en-US" altLang="ja-JP" sz="6000" dirty="0" smtClean="0"/>
          </a:p>
        </p:txBody>
      </p:sp>
      <p:sp>
        <p:nvSpPr>
          <p:cNvPr id="4" name="右中かっこ 3"/>
          <p:cNvSpPr/>
          <p:nvPr/>
        </p:nvSpPr>
        <p:spPr>
          <a:xfrm>
            <a:off x="4067944" y="1988840"/>
            <a:ext cx="864096" cy="22322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6600" dirty="0" smtClean="0"/>
              <a:t>疑問</a:t>
            </a:r>
            <a:endParaRPr kumimoji="1" lang="ja-JP" altLang="en-US" sz="6600" dirty="0"/>
          </a:p>
        </p:txBody>
      </p:sp>
      <p:sp>
        <p:nvSpPr>
          <p:cNvPr id="3" name="コンテンツ プレースホルダ 2"/>
          <p:cNvSpPr>
            <a:spLocks noGrp="1"/>
          </p:cNvSpPr>
          <p:nvPr>
            <p:ph sz="quarter" idx="1"/>
          </p:nvPr>
        </p:nvSpPr>
        <p:spPr/>
        <p:txBody>
          <a:bodyPr>
            <a:normAutofit/>
          </a:bodyPr>
          <a:lstStyle/>
          <a:p>
            <a:r>
              <a:rPr kumimoji="1" lang="ja-JP" altLang="en-US" sz="6000" dirty="0" smtClean="0"/>
              <a:t>なぜ収穫量が少ないのに２種類の在来種を作り続けるのか</a:t>
            </a:r>
            <a:endParaRPr kumimoji="1" lang="en-US" altLang="ja-JP" sz="6000" dirty="0" smtClean="0"/>
          </a:p>
          <a:p>
            <a:endParaRPr lang="en-US" altLang="ja-JP" dirty="0" smtClean="0"/>
          </a:p>
          <a:p>
            <a:endParaRPr kumimoji="1"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endParaRPr kumimoji="1" lang="en-US" altLang="ja-JP" dirty="0" smtClean="0"/>
          </a:p>
          <a:p>
            <a:endParaRPr lang="en-US" altLang="ja-JP" dirty="0" smtClean="0"/>
          </a:p>
          <a:p>
            <a:endParaRPr kumimoji="1" lang="en-US" altLang="ja-JP" dirty="0" smtClean="0"/>
          </a:p>
          <a:p>
            <a:endParaRPr kumimoji="1"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310</TotalTime>
  <Words>239</Words>
  <Application>Microsoft Office PowerPoint</Application>
  <PresentationFormat>画面に合わせる (4:3)</PresentationFormat>
  <Paragraphs>96</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スパイス</vt:lpstr>
      <vt:lpstr>丹波山村 芋の在来種</vt:lpstr>
      <vt:lpstr>調べようと思った理由</vt:lpstr>
      <vt:lpstr>調べた方法　</vt:lpstr>
      <vt:lpstr>スライド 4</vt:lpstr>
      <vt:lpstr>在来種と外来種について</vt:lpstr>
      <vt:lpstr>1.つやいも</vt:lpstr>
      <vt:lpstr>２．落合芋</vt:lpstr>
      <vt:lpstr>スライド 8</vt:lpstr>
      <vt:lpstr>疑問</vt:lpstr>
      <vt:lpstr>坂本さんの話</vt:lpstr>
      <vt:lpstr>スライド 11</vt:lpstr>
      <vt:lpstr>Pr法</vt:lpstr>
      <vt:lpstr>２．お菓子にして手軽に食べられるようにする</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丹波山村 芋の在来種</dc:title>
  <dc:creator>student</dc:creator>
  <cp:lastModifiedBy>student</cp:lastModifiedBy>
  <cp:revision>36</cp:revision>
  <dcterms:created xsi:type="dcterms:W3CDTF">2017-09-20T04:33:22Z</dcterms:created>
  <dcterms:modified xsi:type="dcterms:W3CDTF">2017-11-17T07:17:49Z</dcterms:modified>
</cp:coreProperties>
</file>