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1"/>
  </p:notesMasterIdLst>
  <p:handoutMasterIdLst>
    <p:handoutMasterId r:id="rId12"/>
  </p:handoutMasterIdLst>
  <p:sldIdLst>
    <p:sldId id="256" r:id="rId2"/>
    <p:sldId id="264" r:id="rId3"/>
    <p:sldId id="265" r:id="rId4"/>
    <p:sldId id="258" r:id="rId5"/>
    <p:sldId id="267" r:id="rId6"/>
    <p:sldId id="269" r:id="rId7"/>
    <p:sldId id="270" r:id="rId8"/>
    <p:sldId id="263" r:id="rId9"/>
    <p:sldId id="268" r:id="rId1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C00CC"/>
    <a:srgbClr val="FF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8C569BA-2568-4B17-86B7-344307B32498}" type="datetimeFigureOut">
              <a:rPr kumimoji="1" lang="ja-JP" altLang="en-US" smtClean="0"/>
              <a:pPr/>
              <a:t>2017/11/17</a:t>
            </a:fld>
            <a:endParaRPr kumimoji="1"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9994AE4-FEC6-4397-98C3-161749D2B2A5}"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9373C7-BCC2-4808-92D5-500601DCDBB7}" type="datetimeFigureOut">
              <a:rPr kumimoji="1" lang="ja-JP" altLang="en-US" smtClean="0"/>
              <a:pPr/>
              <a:t>2017/11/17</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AFC332-A10D-418A-BB15-C7877D124F7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4" name="タイトル 13"/>
          <p:cNvSpPr>
            <a:spLocks noGrp="1"/>
          </p:cNvSpPr>
          <p:nvPr>
            <p:ph type="ctrTitle"/>
          </p:nvPr>
        </p:nvSpPr>
        <p:spPr>
          <a:xfrm>
            <a:off x="1432560" y="359898"/>
            <a:ext cx="7406640" cy="1472184"/>
          </a:xfrm>
        </p:spPr>
        <p:txBody>
          <a:bodyPr anchor="b"/>
          <a:lstStyle>
            <a:lvl1pPr algn="l">
              <a:defRPr/>
            </a:lvl1pPr>
            <a:extLst/>
          </a:lstStyle>
          <a:p>
            <a:r>
              <a:rPr kumimoji="0" lang="ja-JP" altLang="en-US" smtClean="0"/>
              <a:t>マスタ タイトルの書式設定</a:t>
            </a:r>
            <a:endParaRPr kumimoji="0" lang="en-US"/>
          </a:p>
        </p:txBody>
      </p:sp>
      <p:sp>
        <p:nvSpPr>
          <p:cNvPr id="22" name="サブタイトル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 サブタイトルの書式設定</a:t>
            </a:r>
            <a:endParaRPr kumimoji="0" lang="en-US"/>
          </a:p>
        </p:txBody>
      </p:sp>
      <p:sp>
        <p:nvSpPr>
          <p:cNvPr id="7" name="日付プレースホルダ 6"/>
          <p:cNvSpPr>
            <a:spLocks noGrp="1"/>
          </p:cNvSpPr>
          <p:nvPr>
            <p:ph type="dt" sz="half" idx="10"/>
          </p:nvPr>
        </p:nvSpPr>
        <p:spPr/>
        <p:txBody>
          <a:bodyPr/>
          <a:lstStyle/>
          <a:p>
            <a:fld id="{BB2A13DB-85EB-4323-88FA-1C7116DCFD6F}" type="datetimeFigureOut">
              <a:rPr kumimoji="1" lang="ja-JP" altLang="en-US" smtClean="0"/>
              <a:pPr/>
              <a:t>2017/11/17</a:t>
            </a:fld>
            <a:endParaRPr kumimoji="1" lang="ja-JP" altLang="en-US"/>
          </a:p>
        </p:txBody>
      </p:sp>
      <p:sp>
        <p:nvSpPr>
          <p:cNvPr id="20" name="フッター プレースホルダ 19"/>
          <p:cNvSpPr>
            <a:spLocks noGrp="1"/>
          </p:cNvSpPr>
          <p:nvPr>
            <p:ph type="ftr" sz="quarter" idx="11"/>
          </p:nvPr>
        </p:nvSpPr>
        <p:spPr/>
        <p:txBody>
          <a:bodyPr/>
          <a:lstStyle/>
          <a:p>
            <a:endParaRPr kumimoji="1" lang="ja-JP" altLang="en-US"/>
          </a:p>
        </p:txBody>
      </p:sp>
      <p:sp>
        <p:nvSpPr>
          <p:cNvPr id="10" name="スライド番号プレースホルダ 9"/>
          <p:cNvSpPr>
            <a:spLocks noGrp="1"/>
          </p:cNvSpPr>
          <p:nvPr>
            <p:ph type="sldNum" sz="quarter" idx="12"/>
          </p:nvPr>
        </p:nvSpPr>
        <p:spPr/>
        <p:txBody>
          <a:bodyPr/>
          <a:lstStyle/>
          <a:p>
            <a:fld id="{643D403F-5A1D-41FD-800C-2BDD4512A8E4}" type="slidenum">
              <a:rPr kumimoji="1" lang="ja-JP" altLang="en-US" smtClean="0"/>
              <a:pPr/>
              <a:t>&lt;#&gt;</a:t>
            </a:fld>
            <a:endParaRPr kumimoji="1" lang="ja-JP" altLang="en-US"/>
          </a:p>
        </p:txBody>
      </p:sp>
      <p:sp>
        <p:nvSpPr>
          <p:cNvPr id="8" name="円/楕円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円/楕円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BB2A13DB-85EB-4323-88FA-1C7116DCFD6F}" type="datetimeFigureOut">
              <a:rPr kumimoji="1" lang="ja-JP" altLang="en-US" smtClean="0"/>
              <a:pPr/>
              <a:t>2017/11/17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3D403F-5A1D-41FD-800C-2BDD4512A8E4}"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8000" y="274639"/>
            <a:ext cx="18288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1143000" y="274640"/>
            <a:ext cx="55626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BB2A13DB-85EB-4323-88FA-1C7116DCFD6F}" type="datetimeFigureOut">
              <a:rPr kumimoji="1" lang="ja-JP" altLang="en-US" smtClean="0"/>
              <a:pPr/>
              <a:t>2017/11/17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3D403F-5A1D-41FD-800C-2BDD4512A8E4}"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BB2A13DB-85EB-4323-88FA-1C7116DCFD6F}" type="datetimeFigureOut">
              <a:rPr kumimoji="1" lang="ja-JP" altLang="en-US" smtClean="0"/>
              <a:pPr/>
              <a:t>2017/11/17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3D403F-5A1D-41FD-800C-2BDD4512A8E4}"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正方形/長方形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fld id="{BB2A13DB-85EB-4323-88FA-1C7116DCFD6F}" type="datetimeFigureOut">
              <a:rPr kumimoji="1" lang="ja-JP" altLang="en-US" smtClean="0"/>
              <a:pPr/>
              <a:t>2017/11/17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3D403F-5A1D-41FD-800C-2BDD4512A8E4}" type="slidenum">
              <a:rPr kumimoji="1" lang="ja-JP" altLang="en-US" smtClean="0"/>
              <a:pPr/>
              <a:t>&lt;#&gt;</a:t>
            </a:fld>
            <a:endParaRPr kumimoji="1" lang="ja-JP" altLang="en-US"/>
          </a:p>
        </p:txBody>
      </p:sp>
      <p:sp>
        <p:nvSpPr>
          <p:cNvPr id="10" name="正方形/長方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円/楕円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円/楕円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435608" y="274320"/>
            <a:ext cx="7498080" cy="1143000"/>
          </a:xfrm>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BB2A13DB-85EB-4323-88FA-1C7116DCFD6F}" type="datetimeFigureOut">
              <a:rPr kumimoji="1" lang="ja-JP" altLang="en-US" smtClean="0"/>
              <a:pPr/>
              <a:t>2017/11/17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3D403F-5A1D-41FD-800C-2BDD4512A8E4}"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p>
            <a:fld id="{BB2A13DB-85EB-4323-88FA-1C7116DCFD6F}" type="datetimeFigureOut">
              <a:rPr kumimoji="1" lang="ja-JP" altLang="en-US" smtClean="0"/>
              <a:pPr/>
              <a:t>2017/11/17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43D403F-5A1D-41FD-800C-2BDD4512A8E4}"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1435608" y="274320"/>
            <a:ext cx="7498080" cy="1143000"/>
          </a:xfrm>
        </p:spPr>
        <p:txBody>
          <a:bodyPr anchor="ct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BB2A13DB-85EB-4323-88FA-1C7116DCFD6F}" type="datetimeFigureOut">
              <a:rPr kumimoji="1" lang="ja-JP" altLang="en-US" smtClean="0"/>
              <a:pPr/>
              <a:t>2017/11/17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43D403F-5A1D-41FD-800C-2BDD4512A8E4}"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正方形/長方形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日付プレースホルダ 1"/>
          <p:cNvSpPr>
            <a:spLocks noGrp="1"/>
          </p:cNvSpPr>
          <p:nvPr>
            <p:ph type="dt" sz="half" idx="10"/>
          </p:nvPr>
        </p:nvSpPr>
        <p:spPr/>
        <p:txBody>
          <a:bodyPr/>
          <a:lstStyle/>
          <a:p>
            <a:fld id="{BB2A13DB-85EB-4323-88FA-1C7116DCFD6F}" type="datetimeFigureOut">
              <a:rPr kumimoji="1" lang="ja-JP" altLang="en-US" smtClean="0"/>
              <a:pPr/>
              <a:t>2017/11/17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43D403F-5A1D-41FD-800C-2BDD4512A8E4}" type="slidenum">
              <a:rPr kumimoji="1" lang="ja-JP" altLang="en-US" smtClean="0"/>
              <a:pPr/>
              <a:t>&lt;#&gt;</a:t>
            </a:fld>
            <a:endParaRPr kumimoji="1" lang="ja-JP" altLang="en-US"/>
          </a:p>
        </p:txBody>
      </p:sp>
      <p:sp>
        <p:nvSpPr>
          <p:cNvPr id="6" name="正方形/長方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BB2A13DB-85EB-4323-88FA-1C7116DCFD6F}" type="datetimeFigureOut">
              <a:rPr kumimoji="1" lang="ja-JP" altLang="en-US" smtClean="0"/>
              <a:pPr/>
              <a:t>2017/11/17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3D403F-5A1D-41FD-800C-2BDD4512A8E4}"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BB2A13DB-85EB-4323-88FA-1C7116DCFD6F}" type="datetimeFigureOut">
              <a:rPr kumimoji="1" lang="ja-JP" altLang="en-US" smtClean="0"/>
              <a:pPr/>
              <a:t>2017/11/17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3D403F-5A1D-41FD-800C-2BDD4512A8E4}" type="slidenum">
              <a:rPr kumimoji="1" lang="ja-JP" altLang="en-US" smtClean="0"/>
              <a:pPr/>
              <a:t>&lt;#&gt;</a:t>
            </a:fld>
            <a:endParaRPr kumimoji="1" lang="ja-JP" altLang="en-US"/>
          </a:p>
        </p:txBody>
      </p:sp>
      <p:sp>
        <p:nvSpPr>
          <p:cNvPr id="8" name="正方形/長方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図プレースホルダ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ja-JP" altLang="en-US" smtClean="0"/>
              <a:t>アイコンをクリックして図を追加</a:t>
            </a:r>
            <a:endParaRPr kumimoji="0" lang="en-US" dirty="0"/>
          </a:p>
        </p:txBody>
      </p:sp>
      <p:sp>
        <p:nvSpPr>
          <p:cNvPr id="9" name="フローチャート: 処理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フローチャート: 処理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テキスト プレースホル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パイ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円/楕円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ドーナツ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タイトル プレースホルダ 4"/>
          <p:cNvSpPr>
            <a:spLocks noGrp="1"/>
          </p:cNvSpPr>
          <p:nvPr>
            <p:ph type="title"/>
          </p:nvPr>
        </p:nvSpPr>
        <p:spPr>
          <a:xfrm>
            <a:off x="1435608" y="274638"/>
            <a:ext cx="7498080" cy="1143000"/>
          </a:xfrm>
          <a:prstGeom prst="rect">
            <a:avLst/>
          </a:prstGeom>
        </p:spPr>
        <p:txBody>
          <a:bodyPr anchor="ctr">
            <a:normAutofit/>
          </a:bodyPr>
          <a:lstStyle/>
          <a:p>
            <a:r>
              <a:rPr kumimoji="0" lang="ja-JP" altLang="en-US" smtClean="0"/>
              <a:t>マスタ タイトルの書式設定</a:t>
            </a:r>
            <a:endParaRPr kumimoji="0" lang="en-US"/>
          </a:p>
        </p:txBody>
      </p:sp>
      <p:sp>
        <p:nvSpPr>
          <p:cNvPr id="9" name="テキスト プレースホルダ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24" name="日付プレースホルダ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B2A13DB-85EB-4323-88FA-1C7116DCFD6F}" type="datetimeFigureOut">
              <a:rPr kumimoji="1" lang="ja-JP" altLang="en-US" smtClean="0"/>
              <a:pPr/>
              <a:t>2017/11/17</a:t>
            </a:fld>
            <a:endParaRPr kumimoji="1" lang="ja-JP" altLang="en-US"/>
          </a:p>
        </p:txBody>
      </p:sp>
      <p:sp>
        <p:nvSpPr>
          <p:cNvPr id="10" name="フッター プレースホル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kumimoji="1" lang="ja-JP" altLang="en-US"/>
          </a:p>
        </p:txBody>
      </p:sp>
      <p:sp>
        <p:nvSpPr>
          <p:cNvPr id="22" name="スライド番号プレースホルダ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43D403F-5A1D-41FD-800C-2BDD4512A8E4}" type="slidenum">
              <a:rPr kumimoji="1" lang="ja-JP" altLang="en-US" smtClean="0"/>
              <a:pPr/>
              <a:t>&lt;#&gt;</a:t>
            </a:fld>
            <a:endParaRPr kumimoji="1" lang="ja-JP" altLang="en-US"/>
          </a:p>
        </p:txBody>
      </p:sp>
      <p:sp>
        <p:nvSpPr>
          <p:cNvPr id="15" name="正方形/長方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1"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1"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1"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1"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1"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1"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71600" y="260648"/>
            <a:ext cx="7776864" cy="1728192"/>
          </a:xfrm>
        </p:spPr>
        <p:txBody>
          <a:bodyPr>
            <a:normAutofit fontScale="90000"/>
          </a:bodyPr>
          <a:lstStyle/>
          <a:p>
            <a:r>
              <a:rPr kumimoji="1" lang="ja-JP" altLang="en-US" sz="8800" dirty="0" smtClean="0">
                <a:solidFill>
                  <a:schemeClr val="tx1"/>
                </a:solidFill>
              </a:rPr>
              <a:t>丹波山村の農業</a:t>
            </a:r>
            <a:endParaRPr kumimoji="1" lang="ja-JP" altLang="en-US" sz="8800" dirty="0">
              <a:solidFill>
                <a:schemeClr val="tx1"/>
              </a:solidFill>
            </a:endParaRPr>
          </a:p>
        </p:txBody>
      </p:sp>
      <p:sp>
        <p:nvSpPr>
          <p:cNvPr id="3" name="サブタイトル 2"/>
          <p:cNvSpPr>
            <a:spLocks noGrp="1"/>
          </p:cNvSpPr>
          <p:nvPr>
            <p:ph type="subTitle" idx="1"/>
          </p:nvPr>
        </p:nvSpPr>
        <p:spPr>
          <a:xfrm>
            <a:off x="2915816" y="4653136"/>
            <a:ext cx="5832648" cy="864096"/>
          </a:xfrm>
        </p:spPr>
        <p:txBody>
          <a:bodyPr>
            <a:noAutofit/>
          </a:bodyPr>
          <a:lstStyle/>
          <a:p>
            <a:r>
              <a:rPr kumimoji="1" lang="ja-JP" altLang="en-US" sz="4800" dirty="0" smtClean="0">
                <a:solidFill>
                  <a:schemeClr val="tx1"/>
                </a:solidFill>
              </a:rPr>
              <a:t>２年　　守屋　瑠唯</a:t>
            </a:r>
            <a:endParaRPr kumimoji="1" lang="en-US" altLang="ja-JP" sz="4800" dirty="0" smtClean="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調べたきっかけ</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dirty="0" smtClean="0"/>
              <a:t>・調べたきっかけは、去年は地形に</a:t>
            </a:r>
            <a:r>
              <a:rPr kumimoji="1" lang="ja-JP" altLang="en-US" dirty="0" err="1" smtClean="0"/>
              <a:t>つ</a:t>
            </a:r>
            <a:endParaRPr lang="en-US" altLang="ja-JP" dirty="0" smtClean="0"/>
          </a:p>
          <a:p>
            <a:pPr>
              <a:buNone/>
            </a:pPr>
            <a:r>
              <a:rPr lang="ja-JP" altLang="en-US" dirty="0" smtClean="0"/>
              <a:t>　</a:t>
            </a:r>
            <a:r>
              <a:rPr kumimoji="1" lang="ja-JP" altLang="en-US" dirty="0" smtClean="0"/>
              <a:t>いて調べたので今年は、丹波山村の</a:t>
            </a:r>
            <a:endParaRPr kumimoji="1" lang="en-US" altLang="ja-JP" dirty="0" smtClean="0"/>
          </a:p>
          <a:p>
            <a:pPr>
              <a:buNone/>
            </a:pPr>
            <a:r>
              <a:rPr lang="ja-JP" altLang="en-US" dirty="0" smtClean="0"/>
              <a:t>　地形にあった野菜について調べまし</a:t>
            </a:r>
            <a:endParaRPr lang="en-US" altLang="ja-JP" dirty="0" smtClean="0"/>
          </a:p>
          <a:p>
            <a:pPr>
              <a:buNone/>
            </a:pPr>
            <a:r>
              <a:rPr lang="ja-JP" altLang="en-US" dirty="0" smtClean="0"/>
              <a:t>　た。</a:t>
            </a:r>
            <a:endParaRPr lang="en-US" altLang="ja-JP" dirty="0" smtClean="0"/>
          </a:p>
          <a:p>
            <a:pPr>
              <a:buNone/>
            </a:pPr>
            <a:r>
              <a:rPr lang="ja-JP" altLang="en-US" sz="4400" dirty="0" smtClean="0"/>
              <a:t>調査の方法</a:t>
            </a:r>
            <a:endParaRPr kumimoji="1" lang="en-US" altLang="ja-JP" sz="4400" dirty="0" smtClean="0"/>
          </a:p>
          <a:p>
            <a:pPr>
              <a:buNone/>
            </a:pPr>
            <a:r>
              <a:rPr kumimoji="1" lang="ja-JP" altLang="en-US" dirty="0" smtClean="0"/>
              <a:t>・</a:t>
            </a:r>
            <a:r>
              <a:rPr lang="ja-JP" altLang="en-US" dirty="0" smtClean="0"/>
              <a:t>実地調査</a:t>
            </a:r>
            <a:endParaRPr lang="en-US" altLang="ja-JP" dirty="0" smtClean="0"/>
          </a:p>
          <a:p>
            <a:pPr>
              <a:buNone/>
            </a:pPr>
            <a:r>
              <a:rPr kumimoji="1" lang="ja-JP" altLang="en-US" dirty="0" smtClean="0"/>
              <a:t>　祖父の畑と地区内の畑の視察</a:t>
            </a:r>
            <a:r>
              <a:rPr lang="ja-JP" altLang="en-US" dirty="0" smtClean="0"/>
              <a:t>及び</a:t>
            </a:r>
            <a:endParaRPr lang="en-US" altLang="ja-JP" dirty="0" smtClean="0"/>
          </a:p>
          <a:p>
            <a:pPr>
              <a:buNone/>
            </a:pPr>
            <a:r>
              <a:rPr kumimoji="1" lang="ja-JP" altLang="en-US" dirty="0" smtClean="0"/>
              <a:t>　（</a:t>
            </a:r>
            <a:r>
              <a:rPr lang="ja-JP" altLang="en-US" dirty="0" smtClean="0"/>
              <a:t>インタビュー）</a:t>
            </a:r>
            <a:endParaRPr kumimoji="1" lang="en-US"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丹波山村で育てられ</a:t>
            </a:r>
            <a:r>
              <a:rPr lang="ja-JP" altLang="en-US" dirty="0" smtClean="0"/>
              <a:t>ている野菜</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pPr>
              <a:buNone/>
            </a:pPr>
            <a:r>
              <a:rPr kumimoji="1" lang="ja-JP" altLang="en-US" sz="2800" dirty="0" smtClean="0"/>
              <a:t>・ナス</a:t>
            </a:r>
            <a:endParaRPr kumimoji="1" lang="en-US" altLang="ja-JP" sz="2800" dirty="0" smtClean="0"/>
          </a:p>
          <a:p>
            <a:pPr>
              <a:buNone/>
            </a:pPr>
            <a:r>
              <a:rPr lang="ja-JP" altLang="en-US" sz="2800" dirty="0" smtClean="0"/>
              <a:t>　ナスはポリフェノールの一種である</a:t>
            </a:r>
            <a:endParaRPr lang="en-US" altLang="ja-JP" sz="2800" dirty="0" smtClean="0"/>
          </a:p>
          <a:p>
            <a:pPr>
              <a:buNone/>
            </a:pPr>
            <a:r>
              <a:rPr kumimoji="1" lang="ja-JP" altLang="en-US" sz="2800" dirty="0" smtClean="0"/>
              <a:t>　ナスニンが多く含まれる。</a:t>
            </a:r>
            <a:endParaRPr kumimoji="1" lang="en-US" altLang="ja-JP" sz="2800" dirty="0" smtClean="0"/>
          </a:p>
          <a:p>
            <a:pPr>
              <a:buNone/>
            </a:pPr>
            <a:r>
              <a:rPr lang="ja-JP" altLang="en-US" sz="2800" dirty="0" smtClean="0"/>
              <a:t>　種まきから収穫まで約</a:t>
            </a:r>
            <a:r>
              <a:rPr lang="en-US" altLang="ja-JP" sz="2800" dirty="0" smtClean="0"/>
              <a:t>120</a:t>
            </a:r>
            <a:r>
              <a:rPr lang="ja-JP" altLang="en-US" sz="2800" dirty="0" smtClean="0"/>
              <a:t>日かかる。</a:t>
            </a:r>
            <a:endParaRPr kumimoji="1" lang="en-US" altLang="ja-JP" sz="2800" dirty="0" smtClean="0"/>
          </a:p>
          <a:p>
            <a:pPr>
              <a:buNone/>
            </a:pPr>
            <a:r>
              <a:rPr lang="ja-JP" altLang="en-US" sz="2800" dirty="0" smtClean="0"/>
              <a:t>・キュウリ</a:t>
            </a:r>
            <a:endParaRPr lang="en-US" altLang="ja-JP" sz="2800" dirty="0" smtClean="0"/>
          </a:p>
          <a:p>
            <a:pPr>
              <a:buNone/>
            </a:pPr>
            <a:r>
              <a:rPr kumimoji="1" lang="ja-JP" altLang="en-US" sz="2800" dirty="0" smtClean="0"/>
              <a:t>　キュウリは時期をずらして栽培すると</a:t>
            </a:r>
            <a:endParaRPr kumimoji="1" lang="en-US" altLang="ja-JP" sz="2800" dirty="0" smtClean="0"/>
          </a:p>
          <a:p>
            <a:pPr>
              <a:buNone/>
            </a:pPr>
            <a:r>
              <a:rPr lang="ja-JP" altLang="en-US" sz="2800" dirty="0" smtClean="0"/>
              <a:t>　初夏から秋まで収穫が可能。</a:t>
            </a:r>
            <a:r>
              <a:rPr lang="en-US" altLang="ja-JP" sz="2800" dirty="0" smtClean="0"/>
              <a:t>1</a:t>
            </a:r>
            <a:r>
              <a:rPr lang="ja-JP" altLang="en-US" sz="2800" dirty="0" smtClean="0"/>
              <a:t>株で</a:t>
            </a:r>
            <a:endParaRPr lang="en-US" altLang="ja-JP" sz="2800" dirty="0" smtClean="0"/>
          </a:p>
          <a:p>
            <a:pPr>
              <a:buNone/>
            </a:pPr>
            <a:r>
              <a:rPr lang="ja-JP" altLang="en-US" sz="2800" dirty="0" smtClean="0"/>
              <a:t>　</a:t>
            </a:r>
            <a:r>
              <a:rPr lang="en-US" altLang="ja-JP" sz="2800" dirty="0" smtClean="0"/>
              <a:t>30</a:t>
            </a:r>
            <a:r>
              <a:rPr lang="ja-JP" altLang="en-US" sz="2800" dirty="0" smtClean="0"/>
              <a:t>～</a:t>
            </a:r>
            <a:r>
              <a:rPr lang="en-US" altLang="ja-JP" sz="2800" dirty="0" smtClean="0"/>
              <a:t>40</a:t>
            </a:r>
            <a:r>
              <a:rPr lang="ja-JP" altLang="en-US" sz="2800" dirty="0" smtClean="0"/>
              <a:t>の収穫が見込める。</a:t>
            </a:r>
            <a:endParaRPr lang="en-US" altLang="ja-JP" sz="2800" dirty="0" smtClean="0"/>
          </a:p>
          <a:p>
            <a:pPr>
              <a:buNone/>
            </a:pPr>
            <a:r>
              <a:rPr lang="ja-JP" altLang="en-US" sz="2800" dirty="0" smtClean="0"/>
              <a:t>　生育スピードが速い。水不足と肥料切れを起こさないような管理が大切。</a:t>
            </a:r>
            <a:endParaRPr lang="en-US" altLang="ja-JP" sz="2800" dirty="0" smtClean="0"/>
          </a:p>
          <a:p>
            <a:pPr>
              <a:buNone/>
            </a:pPr>
            <a:r>
              <a:rPr lang="ja-JP" altLang="en-US" sz="2800" dirty="0" smtClean="0"/>
              <a:t>・トマト</a:t>
            </a:r>
            <a:endParaRPr lang="en-US" altLang="ja-JP" sz="2800" dirty="0" smtClean="0"/>
          </a:p>
          <a:p>
            <a:pPr>
              <a:buNone/>
            </a:pPr>
            <a:r>
              <a:rPr lang="ja-JP" altLang="en-US" sz="2800" dirty="0" smtClean="0"/>
              <a:t>　トマトの生育には、強い光が必要となる。</a:t>
            </a:r>
            <a:endParaRPr lang="en-US" altLang="ja-JP" sz="2800" dirty="0" smtClean="0"/>
          </a:p>
          <a:p>
            <a:pPr>
              <a:buNone/>
            </a:pPr>
            <a:r>
              <a:rPr lang="ja-JP" altLang="en-US" sz="2800" dirty="0" smtClean="0"/>
              <a:t>　開花後</a:t>
            </a:r>
            <a:r>
              <a:rPr lang="en-US" altLang="ja-JP" sz="2800" dirty="0" smtClean="0"/>
              <a:t>55</a:t>
            </a:r>
            <a:r>
              <a:rPr lang="ja-JP" altLang="en-US" sz="2800" dirty="0" smtClean="0"/>
              <a:t>～</a:t>
            </a:r>
            <a:r>
              <a:rPr lang="en-US" altLang="ja-JP" sz="2800" dirty="0" smtClean="0"/>
              <a:t>60</a:t>
            </a:r>
            <a:r>
              <a:rPr lang="ja-JP" altLang="en-US" sz="2800" dirty="0" smtClean="0"/>
              <a:t>日かかる。</a:t>
            </a:r>
            <a:endParaRPr lang="en-US" altLang="ja-JP" sz="2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43608" y="332656"/>
            <a:ext cx="6408712" cy="1152128"/>
          </a:xfrm>
        </p:spPr>
        <p:txBody>
          <a:bodyPr>
            <a:noAutofit/>
          </a:bodyPr>
          <a:lstStyle/>
          <a:p>
            <a:r>
              <a:rPr lang="ja-JP" altLang="en-US" sz="8000" dirty="0" smtClean="0">
                <a:solidFill>
                  <a:srgbClr val="00B050"/>
                </a:solidFill>
                <a:effectLst/>
              </a:rPr>
              <a:t>気候</a:t>
            </a:r>
            <a:r>
              <a:rPr kumimoji="1" lang="ja-JP" altLang="en-US" sz="8000" dirty="0" smtClean="0">
                <a:solidFill>
                  <a:srgbClr val="00B050"/>
                </a:solidFill>
                <a:effectLst/>
              </a:rPr>
              <a:t>的な特徴</a:t>
            </a:r>
            <a:endParaRPr kumimoji="1" lang="ja-JP" altLang="en-US" sz="8000" dirty="0">
              <a:solidFill>
                <a:srgbClr val="00B050"/>
              </a:solidFill>
              <a:effectLst/>
            </a:endParaRPr>
          </a:p>
        </p:txBody>
      </p:sp>
      <p:sp>
        <p:nvSpPr>
          <p:cNvPr id="4" name="正方形/長方形 3"/>
          <p:cNvSpPr/>
          <p:nvPr/>
        </p:nvSpPr>
        <p:spPr>
          <a:xfrm>
            <a:off x="1331640" y="1628800"/>
            <a:ext cx="7416824" cy="11521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2800" dirty="0" smtClean="0">
              <a:solidFill>
                <a:schemeClr val="tx1"/>
              </a:solidFill>
            </a:endParaRPr>
          </a:p>
          <a:p>
            <a:r>
              <a:rPr lang="ja-JP" altLang="en-US" sz="2800" dirty="0" smtClean="0">
                <a:solidFill>
                  <a:schemeClr val="tx1"/>
                </a:solidFill>
              </a:rPr>
              <a:t>・では、何故丹波山村内でもこのような野菜</a:t>
            </a:r>
            <a:endParaRPr lang="en-US" altLang="ja-JP" sz="2800" dirty="0" smtClean="0">
              <a:solidFill>
                <a:schemeClr val="tx1"/>
              </a:solidFill>
            </a:endParaRPr>
          </a:p>
          <a:p>
            <a:pPr>
              <a:buNone/>
            </a:pPr>
            <a:r>
              <a:rPr lang="ja-JP" altLang="en-US" sz="2800" dirty="0" smtClean="0">
                <a:solidFill>
                  <a:schemeClr val="tx1"/>
                </a:solidFill>
              </a:rPr>
              <a:t>　このような野菜が育てられているのか</a:t>
            </a:r>
            <a:r>
              <a:rPr lang="ja-JP" altLang="en-US" sz="2800" dirty="0" err="1" smtClean="0">
                <a:solidFill>
                  <a:schemeClr val="tx1"/>
                </a:solidFill>
              </a:rPr>
              <a:t>、、</a:t>
            </a:r>
            <a:endParaRPr lang="en-US" altLang="ja-JP" sz="2800" dirty="0" smtClean="0">
              <a:solidFill>
                <a:schemeClr val="tx1"/>
              </a:solidFill>
            </a:endParaRPr>
          </a:p>
          <a:p>
            <a:pPr>
              <a:buNone/>
            </a:pPr>
            <a:endParaRPr lang="en-US" altLang="ja-JP" sz="2800" dirty="0" smtClean="0">
              <a:solidFill>
                <a:schemeClr val="tx1"/>
              </a:solidFill>
            </a:endParaRPr>
          </a:p>
        </p:txBody>
      </p:sp>
      <p:sp>
        <p:nvSpPr>
          <p:cNvPr id="6" name="タイトル 1"/>
          <p:cNvSpPr txBox="1">
            <a:spLocks/>
          </p:cNvSpPr>
          <p:nvPr/>
        </p:nvSpPr>
        <p:spPr>
          <a:xfrm>
            <a:off x="1187624" y="2924944"/>
            <a:ext cx="3744416" cy="1143000"/>
          </a:xfrm>
          <a:prstGeom prst="rect">
            <a:avLst/>
          </a:prstGeom>
        </p:spPr>
        <p:txBody>
          <a:bodyPr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5400" b="0" i="0" u="none" strike="noStrike" kern="1200" cap="none" spc="0" normalizeH="0" baseline="0" noProof="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山地の特徴</a:t>
            </a:r>
            <a:endParaRPr kumimoji="1" lang="ja-JP" altLang="en-US" sz="54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7" name="コンテンツ プレースホルダ 2"/>
          <p:cNvSpPr>
            <a:spLocks noGrp="1"/>
          </p:cNvSpPr>
          <p:nvPr>
            <p:ph idx="1"/>
          </p:nvPr>
        </p:nvSpPr>
        <p:spPr>
          <a:xfrm>
            <a:off x="1331640" y="3861048"/>
            <a:ext cx="7498080" cy="2736304"/>
          </a:xfrm>
          <a:ln>
            <a:solidFill>
              <a:schemeClr val="tx1"/>
            </a:solidFill>
          </a:ln>
        </p:spPr>
        <p:txBody>
          <a:bodyPr>
            <a:normAutofit fontScale="92500" lnSpcReduction="20000"/>
          </a:bodyPr>
          <a:lstStyle/>
          <a:p>
            <a:pPr>
              <a:buNone/>
            </a:pPr>
            <a:r>
              <a:rPr kumimoji="1" lang="ja-JP" altLang="en-US" dirty="0" smtClean="0"/>
              <a:t>・気圧は低く涼しい。</a:t>
            </a:r>
            <a:endParaRPr kumimoji="1" lang="en-US" altLang="ja-JP" dirty="0" smtClean="0"/>
          </a:p>
          <a:p>
            <a:pPr>
              <a:buNone/>
            </a:pPr>
            <a:r>
              <a:rPr lang="ja-JP" altLang="en-US" dirty="0" smtClean="0"/>
              <a:t>・天候の局地的変化が大きい。</a:t>
            </a:r>
            <a:endParaRPr lang="en-US" altLang="ja-JP" dirty="0" smtClean="0"/>
          </a:p>
          <a:p>
            <a:pPr>
              <a:buNone/>
            </a:pPr>
            <a:r>
              <a:rPr kumimoji="1" lang="ja-JP" altLang="en-US" dirty="0" smtClean="0"/>
              <a:t>・</a:t>
            </a:r>
            <a:r>
              <a:rPr kumimoji="1" lang="ja-JP" altLang="en-US" dirty="0" smtClean="0">
                <a:solidFill>
                  <a:srgbClr val="FF0000"/>
                </a:solidFill>
              </a:rPr>
              <a:t>気温は低い</a:t>
            </a:r>
            <a:r>
              <a:rPr kumimoji="1" lang="ja-JP" altLang="en-US" dirty="0" smtClean="0"/>
              <a:t>が、日中と夜や季節に</a:t>
            </a:r>
            <a:r>
              <a:rPr kumimoji="1" lang="ja-JP" altLang="en-US" dirty="0" err="1" smtClean="0"/>
              <a:t>よ</a:t>
            </a:r>
            <a:r>
              <a:rPr lang="ja-JP" altLang="en-US" dirty="0" smtClean="0"/>
              <a:t>　</a:t>
            </a:r>
            <a:endParaRPr lang="en-US" altLang="ja-JP" dirty="0" smtClean="0"/>
          </a:p>
          <a:p>
            <a:pPr>
              <a:buNone/>
            </a:pPr>
            <a:r>
              <a:rPr kumimoji="1" lang="ja-JP" altLang="en-US" sz="2800" dirty="0" smtClean="0"/>
              <a:t>　</a:t>
            </a:r>
            <a:r>
              <a:rPr kumimoji="1" lang="ja-JP" altLang="en-US" dirty="0" smtClean="0"/>
              <a:t>る差は平地に比べて小さい、</a:t>
            </a:r>
            <a:r>
              <a:rPr kumimoji="1" lang="ja-JP" altLang="en-US" dirty="0" smtClean="0">
                <a:solidFill>
                  <a:srgbClr val="FF0000"/>
                </a:solidFill>
              </a:rPr>
              <a:t>湿度が</a:t>
            </a:r>
            <a:endParaRPr kumimoji="1" lang="en-US" altLang="ja-JP" dirty="0" smtClean="0">
              <a:solidFill>
                <a:srgbClr val="FF0000"/>
              </a:solidFill>
            </a:endParaRPr>
          </a:p>
          <a:p>
            <a:pPr>
              <a:buNone/>
            </a:pPr>
            <a:r>
              <a:rPr lang="ja-JP" altLang="en-US" dirty="0" smtClean="0">
                <a:solidFill>
                  <a:srgbClr val="FF0000"/>
                </a:solidFill>
              </a:rPr>
              <a:t>　</a:t>
            </a:r>
            <a:r>
              <a:rPr kumimoji="1" lang="ja-JP" altLang="en-US" dirty="0" smtClean="0">
                <a:solidFill>
                  <a:srgbClr val="FF0000"/>
                </a:solidFill>
              </a:rPr>
              <a:t>高く</a:t>
            </a:r>
            <a:r>
              <a:rPr kumimoji="1" lang="ja-JP" altLang="en-US" dirty="0" smtClean="0"/>
              <a:t>、</a:t>
            </a:r>
            <a:r>
              <a:rPr kumimoji="1" lang="ja-JP" altLang="en-US" dirty="0" smtClean="0">
                <a:solidFill>
                  <a:srgbClr val="FF0000"/>
                </a:solidFill>
              </a:rPr>
              <a:t>日差しは強い</a:t>
            </a:r>
            <a:r>
              <a:rPr kumimoji="1" lang="ja-JP" altLang="en-US" dirty="0" smtClean="0"/>
              <a:t>。</a:t>
            </a:r>
            <a:endParaRPr kumimoji="1" lang="en-US" altLang="ja-JP" dirty="0" smtClean="0"/>
          </a:p>
          <a:p>
            <a:pPr>
              <a:buNone/>
            </a:pPr>
            <a:r>
              <a:rPr lang="ja-JP" altLang="en-US" dirty="0" smtClean="0"/>
              <a:t>・降水量は多く、風も強い。</a:t>
            </a:r>
            <a:endParaRPr kumimoji="1" lang="ja-JP" alt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619672" y="188640"/>
            <a:ext cx="6552728" cy="11521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5000" dirty="0" smtClean="0">
                <a:solidFill>
                  <a:schemeClr val="tx1"/>
                </a:solidFill>
              </a:rPr>
              <a:t>それぞれの野菜の特徴</a:t>
            </a:r>
            <a:endParaRPr kumimoji="1" lang="ja-JP" altLang="en-US" sz="5000" dirty="0">
              <a:solidFill>
                <a:schemeClr val="tx1"/>
              </a:solidFill>
            </a:endParaRPr>
          </a:p>
        </p:txBody>
      </p:sp>
      <p:graphicFrame>
        <p:nvGraphicFramePr>
          <p:cNvPr id="22" name="表 21"/>
          <p:cNvGraphicFramePr>
            <a:graphicFrameLocks noGrp="1"/>
          </p:cNvGraphicFramePr>
          <p:nvPr>
            <p:extLst>
              <p:ext uri="{D42A27DB-BD31-4B8C-83A1-F6EECF244321}">
                <p14:modId xmlns:p14="http://schemas.microsoft.com/office/powerpoint/2010/main" xmlns="" val="1407220717"/>
              </p:ext>
            </p:extLst>
          </p:nvPr>
        </p:nvGraphicFramePr>
        <p:xfrm>
          <a:off x="1187624" y="1413907"/>
          <a:ext cx="7776864" cy="4823405"/>
        </p:xfrm>
        <a:graphic>
          <a:graphicData uri="http://schemas.openxmlformats.org/drawingml/2006/table">
            <a:tbl>
              <a:tblPr firstRow="1" bandRow="1">
                <a:tableStyleId>{5940675A-B579-460E-94D1-54222C63F5DA}</a:tableStyleId>
              </a:tblPr>
              <a:tblGrid>
                <a:gridCol w="1944216">
                  <a:extLst>
                    <a:ext uri="{9D8B030D-6E8A-4147-A177-3AD203B41FA5}">
                      <a16:colId xmlns:a16="http://schemas.microsoft.com/office/drawing/2014/main" xmlns="" val="20000"/>
                    </a:ext>
                  </a:extLst>
                </a:gridCol>
                <a:gridCol w="1944216">
                  <a:extLst>
                    <a:ext uri="{9D8B030D-6E8A-4147-A177-3AD203B41FA5}">
                      <a16:colId xmlns:a16="http://schemas.microsoft.com/office/drawing/2014/main" xmlns="" val="20001"/>
                    </a:ext>
                  </a:extLst>
                </a:gridCol>
                <a:gridCol w="1944216">
                  <a:extLst>
                    <a:ext uri="{9D8B030D-6E8A-4147-A177-3AD203B41FA5}">
                      <a16:colId xmlns:a16="http://schemas.microsoft.com/office/drawing/2014/main" xmlns="" val="20002"/>
                    </a:ext>
                  </a:extLst>
                </a:gridCol>
                <a:gridCol w="1944216">
                  <a:extLst>
                    <a:ext uri="{9D8B030D-6E8A-4147-A177-3AD203B41FA5}">
                      <a16:colId xmlns:a16="http://schemas.microsoft.com/office/drawing/2014/main" xmlns="" val="20003"/>
                    </a:ext>
                  </a:extLst>
                </a:gridCol>
              </a:tblGrid>
              <a:tr h="781801">
                <a:tc>
                  <a:txBody>
                    <a:bodyPr/>
                    <a:lstStyle/>
                    <a:p>
                      <a:pPr algn="ctr"/>
                      <a:endParaRPr kumimoji="1" lang="ja-JP" altLang="en-US"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4400" dirty="0" smtClean="0">
                          <a:latin typeface="HG丸ｺﾞｼｯｸM-PRO" panose="020F0600000000000000" pitchFamily="50" charset="-128"/>
                          <a:ea typeface="HG丸ｺﾞｼｯｸM-PRO" panose="020F0600000000000000" pitchFamily="50" charset="-128"/>
                        </a:rPr>
                        <a:t>ナス</a:t>
                      </a:r>
                      <a:endParaRPr kumimoji="1" lang="ja-JP" altLang="en-US" sz="44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3200" dirty="0" smtClean="0">
                          <a:latin typeface="HG丸ｺﾞｼｯｸM-PRO" panose="020F0600000000000000" pitchFamily="50" charset="-128"/>
                          <a:ea typeface="HG丸ｺﾞｼｯｸM-PRO" panose="020F0600000000000000" pitchFamily="50" charset="-128"/>
                        </a:rPr>
                        <a:t>キュウリ</a:t>
                      </a:r>
                      <a:endParaRPr kumimoji="1" lang="ja-JP" altLang="en-US" sz="32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4400" dirty="0" smtClean="0">
                          <a:latin typeface="HG丸ｺﾞｼｯｸM-PRO" panose="020F0600000000000000" pitchFamily="50" charset="-128"/>
                          <a:ea typeface="HG丸ｺﾞｼｯｸM-PRO" panose="020F0600000000000000" pitchFamily="50" charset="-128"/>
                        </a:rPr>
                        <a:t>トマト</a:t>
                      </a:r>
                      <a:endParaRPr kumimoji="1" lang="ja-JP" altLang="en-US" sz="4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xmlns="" val="10000"/>
                  </a:ext>
                </a:extLst>
              </a:tr>
              <a:tr h="781801">
                <a:tc>
                  <a:txBody>
                    <a:bodyPr/>
                    <a:lstStyle/>
                    <a:p>
                      <a:pPr algn="ctr"/>
                      <a:r>
                        <a:rPr kumimoji="1" lang="ja-JP" altLang="en-US" sz="2000" dirty="0" smtClean="0">
                          <a:latin typeface="HG丸ｺﾞｼｯｸM-PRO" panose="020F0600000000000000" pitchFamily="50" charset="-128"/>
                          <a:ea typeface="HG丸ｺﾞｼｯｸM-PRO" panose="020F0600000000000000" pitchFamily="50" charset="-128"/>
                        </a:rPr>
                        <a:t>発芽に適した温度（</a:t>
                      </a:r>
                      <a:r>
                        <a:rPr kumimoji="1" lang="ja-JP" altLang="en-US" sz="2000" b="0" dirty="0" smtClean="0">
                          <a:latin typeface="HG丸ｺﾞｼｯｸM-PRO" panose="020F0600000000000000" pitchFamily="50" charset="-128"/>
                          <a:ea typeface="HG丸ｺﾞｼｯｸM-PRO" panose="020F0600000000000000" pitchFamily="50" charset="-128"/>
                        </a:rPr>
                        <a:t>℃</a:t>
                      </a:r>
                      <a:r>
                        <a:rPr kumimoji="1" lang="ja-JP" altLang="en-US" sz="2000" dirty="0" smtClean="0">
                          <a:latin typeface="HG丸ｺﾞｼｯｸM-PRO" panose="020F0600000000000000" pitchFamily="50" charset="-128"/>
                          <a:ea typeface="HG丸ｺﾞｼｯｸM-PRO" panose="020F0600000000000000" pitchFamily="50" charset="-128"/>
                        </a:rPr>
                        <a:t>）</a:t>
                      </a:r>
                      <a:endParaRPr kumimoji="1" lang="ja-JP" altLang="en-US" sz="20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2000" dirty="0" smtClean="0">
                          <a:latin typeface="HG丸ｺﾞｼｯｸM-PRO" panose="020F0600000000000000" pitchFamily="50" charset="-128"/>
                          <a:ea typeface="HG丸ｺﾞｼｯｸM-PRO" panose="020F0600000000000000" pitchFamily="50" charset="-128"/>
                        </a:rPr>
                        <a:t>２０～２５</a:t>
                      </a:r>
                      <a:endParaRPr kumimoji="1" lang="en-US" altLang="ja-JP" sz="2000" dirty="0" smtClean="0">
                        <a:latin typeface="HG丸ｺﾞｼｯｸM-PRO" panose="020F0600000000000000" pitchFamily="50" charset="-128"/>
                        <a:ea typeface="HG丸ｺﾞｼｯｸM-PRO" panose="020F0600000000000000" pitchFamily="50" charset="-128"/>
                      </a:endParaRPr>
                    </a:p>
                    <a:p>
                      <a:pPr algn="ctr"/>
                      <a:r>
                        <a:rPr kumimoji="1" lang="ja-JP" altLang="en-US" sz="2000" dirty="0" smtClean="0">
                          <a:latin typeface="HG丸ｺﾞｼｯｸM-PRO" panose="020F0600000000000000" pitchFamily="50" charset="-128"/>
                          <a:ea typeface="HG丸ｺﾞｼｯｸM-PRO" panose="020F0600000000000000" pitchFamily="50" charset="-128"/>
                        </a:rPr>
                        <a:t>（１５～）</a:t>
                      </a:r>
                      <a:endParaRPr kumimoji="1" lang="ja-JP" altLang="en-US" sz="20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800" dirty="0" smtClean="0">
                          <a:latin typeface="HG丸ｺﾞｼｯｸM-PRO" panose="020F0600000000000000" pitchFamily="50" charset="-128"/>
                          <a:ea typeface="HG丸ｺﾞｼｯｸM-PRO" panose="020F0600000000000000" pitchFamily="50" charset="-128"/>
                        </a:rPr>
                        <a:t>２５～３０</a:t>
                      </a:r>
                      <a:endParaRPr kumimoji="1" lang="en-US" altLang="ja-JP" sz="1800" dirty="0" smtClean="0">
                        <a:latin typeface="HG丸ｺﾞｼｯｸM-PRO" panose="020F0600000000000000" pitchFamily="50" charset="-128"/>
                        <a:ea typeface="HG丸ｺﾞｼｯｸM-PRO" panose="020F0600000000000000" pitchFamily="50" charset="-128"/>
                      </a:endParaRPr>
                    </a:p>
                    <a:p>
                      <a:pPr algn="ctr"/>
                      <a:r>
                        <a:rPr kumimoji="1" lang="ja-JP" altLang="en-US" sz="1800" dirty="0" smtClean="0">
                          <a:latin typeface="HG丸ｺﾞｼｯｸM-PRO" panose="020F0600000000000000" pitchFamily="50" charset="-128"/>
                          <a:ea typeface="HG丸ｺﾞｼｯｸM-PRO" panose="020F0600000000000000" pitchFamily="50" charset="-128"/>
                        </a:rPr>
                        <a:t>（１８～３０）</a:t>
                      </a:r>
                      <a:endParaRPr kumimoji="1" lang="ja-JP" altLang="en-US" sz="18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800" dirty="0" smtClean="0">
                          <a:latin typeface="HG丸ｺﾞｼｯｸM-PRO" panose="020F0600000000000000" pitchFamily="50" charset="-128"/>
                          <a:ea typeface="HG丸ｺﾞｼｯｸM-PRO" panose="020F0600000000000000" pitchFamily="50" charset="-128"/>
                        </a:rPr>
                        <a:t>１５～２７</a:t>
                      </a:r>
                      <a:endParaRPr kumimoji="1" lang="en-US" altLang="ja-JP" sz="1800" dirty="0" smtClean="0">
                        <a:latin typeface="HG丸ｺﾞｼｯｸM-PRO" panose="020F0600000000000000" pitchFamily="50" charset="-128"/>
                        <a:ea typeface="HG丸ｺﾞｼｯｸM-PRO" panose="020F0600000000000000" pitchFamily="50" charset="-128"/>
                      </a:endParaRPr>
                    </a:p>
                    <a:p>
                      <a:pPr algn="ctr"/>
                      <a:r>
                        <a:rPr kumimoji="1" lang="ja-JP" altLang="en-US" sz="1800" dirty="0" smtClean="0">
                          <a:latin typeface="HG丸ｺﾞｼｯｸM-PRO" panose="020F0600000000000000" pitchFamily="50" charset="-128"/>
                          <a:ea typeface="HG丸ｺﾞｼｯｸM-PRO" panose="020F0600000000000000" pitchFamily="50" charset="-128"/>
                        </a:rPr>
                        <a:t>（１１～３０）</a:t>
                      </a:r>
                      <a:endParaRPr kumimoji="1" lang="ja-JP" altLang="en-US" sz="18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xmlns="" val="10001"/>
                  </a:ext>
                </a:extLst>
              </a:tr>
              <a:tr h="781801">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生育に適した</a:t>
                      </a:r>
                      <a:endParaRPr kumimoji="1" lang="en-US" altLang="ja-JP" dirty="0" smtClean="0">
                        <a:latin typeface="HG丸ｺﾞｼｯｸM-PRO" panose="020F0600000000000000" pitchFamily="50" charset="-128"/>
                        <a:ea typeface="HG丸ｺﾞｼｯｸM-PRO" panose="020F0600000000000000" pitchFamily="50" charset="-128"/>
                      </a:endParaRPr>
                    </a:p>
                    <a:p>
                      <a:pPr algn="ctr"/>
                      <a:r>
                        <a:rPr kumimoji="1" lang="ja-JP" altLang="en-US" dirty="0" smtClean="0">
                          <a:latin typeface="HG丸ｺﾞｼｯｸM-PRO" panose="020F0600000000000000" pitchFamily="50" charset="-128"/>
                          <a:ea typeface="HG丸ｺﾞｼｯｸM-PRO" panose="020F0600000000000000" pitchFamily="50" charset="-128"/>
                        </a:rPr>
                        <a:t>温度（℃）</a:t>
                      </a:r>
                      <a:endParaRPr kumimoji="1" lang="ja-JP" altLang="en-US"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２２～３０</a:t>
                      </a:r>
                      <a:endParaRPr kumimoji="1" lang="en-US" altLang="ja-JP" dirty="0" smtClean="0">
                        <a:latin typeface="HG丸ｺﾞｼｯｸM-PRO" panose="020F0600000000000000" pitchFamily="50" charset="-128"/>
                        <a:ea typeface="HG丸ｺﾞｼｯｸM-PRO" panose="020F0600000000000000" pitchFamily="50" charset="-128"/>
                      </a:endParaRPr>
                    </a:p>
                    <a:p>
                      <a:pPr algn="ctr"/>
                      <a:r>
                        <a:rPr kumimoji="1" lang="ja-JP" altLang="en-US" dirty="0" smtClean="0">
                          <a:latin typeface="HG丸ｺﾞｼｯｸM-PRO" panose="020F0600000000000000" pitchFamily="50" charset="-128"/>
                          <a:ea typeface="HG丸ｺﾞｼｯｸM-PRO" panose="020F0600000000000000" pitchFamily="50" charset="-128"/>
                        </a:rPr>
                        <a:t>（１７～３３）</a:t>
                      </a:r>
                      <a:endParaRPr kumimoji="1" lang="ja-JP" altLang="en-US"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２１～２６</a:t>
                      </a:r>
                      <a:endParaRPr kumimoji="1" lang="en-US" altLang="ja-JP" dirty="0" smtClean="0">
                        <a:latin typeface="HG丸ｺﾞｼｯｸM-PRO" panose="020F0600000000000000" pitchFamily="50" charset="-128"/>
                        <a:ea typeface="HG丸ｺﾞｼｯｸM-PRO" panose="020F0600000000000000" pitchFamily="50" charset="-128"/>
                      </a:endParaRPr>
                    </a:p>
                    <a:p>
                      <a:pPr algn="ctr"/>
                      <a:r>
                        <a:rPr kumimoji="1" lang="ja-JP" altLang="en-US" dirty="0" smtClean="0">
                          <a:latin typeface="HG丸ｺﾞｼｯｸM-PRO" panose="020F0600000000000000" pitchFamily="50" charset="-128"/>
                          <a:ea typeface="HG丸ｺﾞｼｯｸM-PRO" panose="020F0600000000000000" pitchFamily="50" charset="-128"/>
                        </a:rPr>
                        <a:t>（５～３０）</a:t>
                      </a:r>
                      <a:endParaRPr kumimoji="1" lang="ja-JP" altLang="en-US"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２１～２６</a:t>
                      </a:r>
                      <a:endParaRPr kumimoji="1" lang="en-US" altLang="ja-JP" dirty="0" smtClean="0">
                        <a:latin typeface="HG丸ｺﾞｼｯｸM-PRO" panose="020F0600000000000000" pitchFamily="50" charset="-128"/>
                        <a:ea typeface="HG丸ｺﾞｼｯｸM-PRO" panose="020F0600000000000000" pitchFamily="50" charset="-128"/>
                      </a:endParaRPr>
                    </a:p>
                    <a:p>
                      <a:pPr algn="ctr"/>
                      <a:r>
                        <a:rPr kumimoji="1" lang="ja-JP" altLang="en-US" dirty="0" smtClean="0">
                          <a:latin typeface="HG丸ｺﾞｼｯｸM-PRO" panose="020F0600000000000000" pitchFamily="50" charset="-128"/>
                          <a:ea typeface="HG丸ｺﾞｼｯｸM-PRO" panose="020F0600000000000000" pitchFamily="50" charset="-128"/>
                        </a:rPr>
                        <a:t>（５～３０）</a:t>
                      </a:r>
                      <a:endParaRPr kumimoji="1" lang="ja-JP" altLang="en-US"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xmlns="" val="10002"/>
                  </a:ext>
                </a:extLst>
              </a:tr>
              <a:tr h="781801">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特徴</a:t>
                      </a:r>
                      <a:endParaRPr kumimoji="1" lang="ja-JP" altLang="en-US"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高温多湿でも</a:t>
                      </a:r>
                      <a:endParaRPr kumimoji="1" lang="en-US" altLang="ja-JP" dirty="0" smtClean="0">
                        <a:latin typeface="HG丸ｺﾞｼｯｸM-PRO" panose="020F0600000000000000" pitchFamily="50" charset="-128"/>
                        <a:ea typeface="HG丸ｺﾞｼｯｸM-PRO" panose="020F0600000000000000" pitchFamily="50" charset="-128"/>
                      </a:endParaRPr>
                    </a:p>
                    <a:p>
                      <a:pPr algn="ctr"/>
                      <a:r>
                        <a:rPr kumimoji="1" lang="ja-JP" altLang="en-US" dirty="0" smtClean="0">
                          <a:latin typeface="HG丸ｺﾞｼｯｸM-PRO" panose="020F0600000000000000" pitchFamily="50" charset="-128"/>
                          <a:ea typeface="HG丸ｺﾞｼｯｸM-PRO" panose="020F0600000000000000" pitchFamily="50" charset="-128"/>
                        </a:rPr>
                        <a:t>育つ</a:t>
                      </a:r>
                      <a:endParaRPr kumimoji="1" lang="ja-JP" altLang="en-US"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冷涼な環境に</a:t>
                      </a:r>
                      <a:endParaRPr kumimoji="1" lang="en-US" altLang="ja-JP" dirty="0" smtClean="0">
                        <a:latin typeface="HG丸ｺﾞｼｯｸM-PRO" panose="020F0600000000000000" pitchFamily="50" charset="-128"/>
                        <a:ea typeface="HG丸ｺﾞｼｯｸM-PRO" panose="020F0600000000000000" pitchFamily="50" charset="-128"/>
                      </a:endParaRPr>
                    </a:p>
                    <a:p>
                      <a:pPr algn="ctr"/>
                      <a:r>
                        <a:rPr kumimoji="1" lang="ja-JP" altLang="en-US" dirty="0" smtClean="0">
                          <a:latin typeface="HG丸ｺﾞｼｯｸM-PRO" panose="020F0600000000000000" pitchFamily="50" charset="-128"/>
                          <a:ea typeface="HG丸ｺﾞｼｯｸM-PRO" panose="020F0600000000000000" pitchFamily="50" charset="-128"/>
                        </a:rPr>
                        <a:t>適している</a:t>
                      </a:r>
                      <a:endParaRPr kumimoji="1" lang="ja-JP" altLang="en-US"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高温多湿は</a:t>
                      </a:r>
                      <a:endParaRPr kumimoji="1" lang="en-US" altLang="ja-JP" dirty="0" smtClean="0">
                        <a:latin typeface="HG丸ｺﾞｼｯｸM-PRO" panose="020F0600000000000000" pitchFamily="50" charset="-128"/>
                        <a:ea typeface="HG丸ｺﾞｼｯｸM-PRO" panose="020F0600000000000000" pitchFamily="50" charset="-128"/>
                      </a:endParaRPr>
                    </a:p>
                    <a:p>
                      <a:pPr algn="ctr"/>
                      <a:r>
                        <a:rPr kumimoji="1" lang="ja-JP" altLang="en-US" dirty="0" smtClean="0">
                          <a:latin typeface="HG丸ｺﾞｼｯｸM-PRO" panose="020F0600000000000000" pitchFamily="50" charset="-128"/>
                          <a:ea typeface="HG丸ｺﾞｼｯｸM-PRO" panose="020F0600000000000000" pitchFamily="50" charset="-128"/>
                        </a:rPr>
                        <a:t>苦手だが</a:t>
                      </a:r>
                      <a:endParaRPr kumimoji="1" lang="en-US" altLang="ja-JP" dirty="0" smtClean="0">
                        <a:latin typeface="HG丸ｺﾞｼｯｸM-PRO" panose="020F0600000000000000" pitchFamily="50" charset="-128"/>
                        <a:ea typeface="HG丸ｺﾞｼｯｸM-PRO" panose="020F0600000000000000" pitchFamily="50" charset="-128"/>
                      </a:endParaRPr>
                    </a:p>
                    <a:p>
                      <a:pPr algn="ctr"/>
                      <a:r>
                        <a:rPr kumimoji="1" lang="ja-JP" altLang="en-US" dirty="0" smtClean="0">
                          <a:latin typeface="HG丸ｺﾞｼｯｸM-PRO" panose="020F0600000000000000" pitchFamily="50" charset="-128"/>
                          <a:ea typeface="HG丸ｺﾞｼｯｸM-PRO" panose="020F0600000000000000" pitchFamily="50" charset="-128"/>
                        </a:rPr>
                        <a:t>日差しには強い</a:t>
                      </a:r>
                      <a:endParaRPr kumimoji="1" lang="ja-JP" altLang="en-US"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xmlns="" val="10003"/>
                  </a:ext>
                </a:extLst>
              </a:tr>
              <a:tr h="781801">
                <a:tc gridSpan="4">
                  <a:txBody>
                    <a:bodyPr/>
                    <a:lstStyle/>
                    <a:p>
                      <a:pPr algn="ctr"/>
                      <a:endParaRPr kumimoji="1" lang="ja-JP" altLang="en-US" dirty="0">
                        <a:latin typeface="HG丸ｺﾞｼｯｸM-PRO" panose="020F0600000000000000" pitchFamily="50" charset="-128"/>
                        <a:ea typeface="HG丸ｺﾞｼｯｸM-PRO" panose="020F0600000000000000" pitchFamily="50" charset="-128"/>
                      </a:endParaRPr>
                    </a:p>
                  </a:txBody>
                  <a:tcPr anchor="ctr">
                    <a:lnL w="12700" cmpd="sng">
                      <a:noFill/>
                    </a:lnL>
                    <a:lnR w="12700" cmpd="sng">
                      <a:noFill/>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10005"/>
                  </a:ext>
                </a:extLst>
              </a:tr>
              <a:tr h="781801">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適している</a:t>
                      </a:r>
                      <a:endParaRPr kumimoji="1" lang="en-US" altLang="ja-JP" dirty="0" smtClean="0">
                        <a:latin typeface="HG丸ｺﾞｼｯｸM-PRO" panose="020F0600000000000000" pitchFamily="50" charset="-128"/>
                        <a:ea typeface="HG丸ｺﾞｼｯｸM-PRO" panose="020F0600000000000000" pitchFamily="50" charset="-128"/>
                      </a:endParaRPr>
                    </a:p>
                    <a:p>
                      <a:pPr algn="ctr"/>
                      <a:r>
                        <a:rPr kumimoji="1" lang="ja-JP" altLang="en-US" dirty="0" smtClean="0">
                          <a:latin typeface="HG丸ｺﾞｼｯｸM-PRO" panose="020F0600000000000000" pitchFamily="50" charset="-128"/>
                          <a:ea typeface="HG丸ｺﾞｼｯｸM-PRO" panose="020F0600000000000000" pitchFamily="50" charset="-128"/>
                        </a:rPr>
                        <a:t>ポイント</a:t>
                      </a:r>
                      <a:endParaRPr kumimoji="1" lang="ja-JP" altLang="en-US"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湿度が高い</a:t>
                      </a:r>
                      <a:endParaRPr kumimoji="1" lang="ja-JP" altLang="en-US"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気温が低い</a:t>
                      </a:r>
                      <a:endParaRPr kumimoji="1" lang="ja-JP" altLang="en-US"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日差しが強い</a:t>
                      </a:r>
                      <a:endParaRPr kumimoji="1" lang="ja-JP" altLang="en-US"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xmlns="" val="10006"/>
                  </a:ext>
                </a:extLst>
              </a:tr>
            </a:tbl>
          </a:graphicData>
        </a:graphic>
      </p:graphicFrame>
      <p:sp>
        <p:nvSpPr>
          <p:cNvPr id="25" name="下矢印 24"/>
          <p:cNvSpPr/>
          <p:nvPr/>
        </p:nvSpPr>
        <p:spPr>
          <a:xfrm>
            <a:off x="1619672" y="4725144"/>
            <a:ext cx="100811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下矢印 25"/>
          <p:cNvSpPr/>
          <p:nvPr/>
        </p:nvSpPr>
        <p:spPr>
          <a:xfrm>
            <a:off x="3491880" y="4725144"/>
            <a:ext cx="100811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下矢印 26"/>
          <p:cNvSpPr/>
          <p:nvPr/>
        </p:nvSpPr>
        <p:spPr>
          <a:xfrm>
            <a:off x="5508104" y="4725144"/>
            <a:ext cx="100811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下矢印 27"/>
          <p:cNvSpPr/>
          <p:nvPr/>
        </p:nvSpPr>
        <p:spPr>
          <a:xfrm>
            <a:off x="7452320" y="4725144"/>
            <a:ext cx="100811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48353" y="32079"/>
            <a:ext cx="8847294" cy="830997"/>
          </a:xfrm>
          <a:prstGeom prst="rect">
            <a:avLst/>
          </a:prstGeom>
          <a:noFill/>
        </p:spPr>
        <p:txBody>
          <a:bodyPr wrap="none" lIns="91440" tIns="45720" rIns="91440" bIns="45720">
            <a:spAutoFit/>
          </a:bodyPr>
          <a:lstStyle/>
          <a:p>
            <a:pPr algn="ctr"/>
            <a:r>
              <a:rPr lang="ja-JP" altLang="en-US" sz="48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その他に丹波山村にあった野菜</a:t>
            </a:r>
            <a:endParaRPr lang="ja-JP" altLang="en-US" sz="48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graphicFrame>
        <p:nvGraphicFramePr>
          <p:cNvPr id="6" name="表 5"/>
          <p:cNvGraphicFramePr>
            <a:graphicFrameLocks noGrp="1"/>
          </p:cNvGraphicFramePr>
          <p:nvPr>
            <p:extLst>
              <p:ext uri="{D42A27DB-BD31-4B8C-83A1-F6EECF244321}">
                <p14:modId xmlns:p14="http://schemas.microsoft.com/office/powerpoint/2010/main" xmlns="" val="270725874"/>
              </p:ext>
            </p:extLst>
          </p:nvPr>
        </p:nvGraphicFramePr>
        <p:xfrm>
          <a:off x="148352" y="1124744"/>
          <a:ext cx="8847292" cy="5544636"/>
        </p:xfrm>
        <a:graphic>
          <a:graphicData uri="http://schemas.openxmlformats.org/drawingml/2006/table">
            <a:tbl>
              <a:tblPr firstRow="1" bandRow="1">
                <a:tableStyleId>{5940675A-B579-460E-94D1-54222C63F5DA}</a:tableStyleId>
              </a:tblPr>
              <a:tblGrid>
                <a:gridCol w="2211823">
                  <a:extLst>
                    <a:ext uri="{9D8B030D-6E8A-4147-A177-3AD203B41FA5}">
                      <a16:colId xmlns:a16="http://schemas.microsoft.com/office/drawing/2014/main" xmlns="" val="3735677024"/>
                    </a:ext>
                  </a:extLst>
                </a:gridCol>
                <a:gridCol w="2211823">
                  <a:extLst>
                    <a:ext uri="{9D8B030D-6E8A-4147-A177-3AD203B41FA5}">
                      <a16:colId xmlns:a16="http://schemas.microsoft.com/office/drawing/2014/main" xmlns="" val="3295047481"/>
                    </a:ext>
                  </a:extLst>
                </a:gridCol>
                <a:gridCol w="2211823">
                  <a:extLst>
                    <a:ext uri="{9D8B030D-6E8A-4147-A177-3AD203B41FA5}">
                      <a16:colId xmlns:a16="http://schemas.microsoft.com/office/drawing/2014/main" xmlns="" val="3386972180"/>
                    </a:ext>
                  </a:extLst>
                </a:gridCol>
                <a:gridCol w="2211823">
                  <a:extLst>
                    <a:ext uri="{9D8B030D-6E8A-4147-A177-3AD203B41FA5}">
                      <a16:colId xmlns:a16="http://schemas.microsoft.com/office/drawing/2014/main" xmlns="" val="559082286"/>
                    </a:ext>
                  </a:extLst>
                </a:gridCol>
              </a:tblGrid>
              <a:tr h="684076">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種類</a:t>
                      </a: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発芽に適した温度</a:t>
                      </a: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生育に適した温度</a:t>
                      </a: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特徴</a:t>
                      </a: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extLst>
                  <a:ext uri="{0D108BD9-81ED-4DB2-BD59-A6C34878D82A}">
                    <a16:rowId xmlns:a16="http://schemas.microsoft.com/office/drawing/2014/main" xmlns="" val="126763680"/>
                  </a:ext>
                </a:extLst>
              </a:tr>
              <a:tr h="684076">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アスパラガス</a:t>
                      </a: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２０～３０</a:t>
                      </a:r>
                      <a:endParaRPr kumimoji="1" lang="en-US" altLang="ja-JP" dirty="0" smtClean="0">
                        <a:latin typeface="HG丸ｺﾞｼｯｸM-PRO" panose="020F0600000000000000" pitchFamily="50" charset="-128"/>
                        <a:ea typeface="HG丸ｺﾞｼｯｸM-PRO" panose="020F0600000000000000" pitchFamily="50" charset="-128"/>
                      </a:endParaRPr>
                    </a:p>
                    <a:p>
                      <a:pPr algn="ctr"/>
                      <a:r>
                        <a:rPr kumimoji="1" lang="ja-JP" altLang="en-US" dirty="0" smtClean="0">
                          <a:latin typeface="HG丸ｺﾞｼｯｸM-PRO" panose="020F0600000000000000" pitchFamily="50" charset="-128"/>
                          <a:ea typeface="HG丸ｺﾞｼｯｸM-PRO" panose="020F0600000000000000" pitchFamily="50" charset="-128"/>
                        </a:rPr>
                        <a:t>（２０～４０）</a:t>
                      </a: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１５～２５</a:t>
                      </a:r>
                      <a:endParaRPr kumimoji="1" lang="en-US" altLang="ja-JP" dirty="0" smtClean="0">
                        <a:latin typeface="HG丸ｺﾞｼｯｸM-PRO" panose="020F0600000000000000" pitchFamily="50" charset="-128"/>
                        <a:ea typeface="HG丸ｺﾞｼｯｸM-PRO" panose="020F0600000000000000" pitchFamily="50" charset="-128"/>
                      </a:endParaRPr>
                    </a:p>
                    <a:p>
                      <a:pPr algn="ctr"/>
                      <a:r>
                        <a:rPr kumimoji="1" lang="ja-JP" altLang="en-US" dirty="0" smtClean="0">
                          <a:latin typeface="HG丸ｺﾞｼｯｸM-PRO" panose="020F0600000000000000" pitchFamily="50" charset="-128"/>
                          <a:ea typeface="HG丸ｺﾞｼｯｸM-PRO" panose="020F0600000000000000" pitchFamily="50" charset="-128"/>
                        </a:rPr>
                        <a:t>（１０～３０）</a:t>
                      </a: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日当たりを好む</a:t>
                      </a: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extLst>
                  <a:ext uri="{0D108BD9-81ED-4DB2-BD59-A6C34878D82A}">
                    <a16:rowId xmlns:a16="http://schemas.microsoft.com/office/drawing/2014/main" xmlns="" val="1332533111"/>
                  </a:ext>
                </a:extLst>
              </a:tr>
              <a:tr h="684076">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オクラ</a:t>
                      </a: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１８～２５</a:t>
                      </a: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２５～３０</a:t>
                      </a:r>
                      <a:endParaRPr kumimoji="1" lang="en-US" altLang="ja-JP" dirty="0" smtClean="0">
                        <a:latin typeface="HG丸ｺﾞｼｯｸM-PRO" panose="020F0600000000000000" pitchFamily="50" charset="-128"/>
                        <a:ea typeface="HG丸ｺﾞｼｯｸM-PRO" panose="020F0600000000000000" pitchFamily="50" charset="-128"/>
                      </a:endParaRPr>
                    </a:p>
                    <a:p>
                      <a:pPr algn="ctr"/>
                      <a:r>
                        <a:rPr kumimoji="1" lang="ja-JP" altLang="en-US" dirty="0" smtClean="0">
                          <a:latin typeface="HG丸ｺﾞｼｯｸM-PRO" panose="020F0600000000000000" pitchFamily="50" charset="-128"/>
                          <a:ea typeface="HG丸ｺﾞｼｯｸM-PRO" panose="020F0600000000000000" pitchFamily="50" charset="-128"/>
                        </a:rPr>
                        <a:t>（１０～　）</a:t>
                      </a:r>
                      <a:endParaRPr kumimoji="1" lang="en-US" altLang="ja-JP" dirty="0" smtClean="0">
                        <a:latin typeface="HG丸ｺﾞｼｯｸM-PRO" panose="020F0600000000000000" pitchFamily="50" charset="-128"/>
                        <a:ea typeface="HG丸ｺﾞｼｯｸM-PRO" panose="020F0600000000000000" pitchFamily="50" charset="-128"/>
                      </a:endParaRPr>
                    </a:p>
                  </a:txBody>
                  <a:tcPr anchor="ctr">
                    <a:solidFill>
                      <a:schemeClr val="bg1"/>
                    </a:solidFill>
                  </a:tcPr>
                </a:tc>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湿気や乾燥に強い</a:t>
                      </a: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extLst>
                  <a:ext uri="{0D108BD9-81ED-4DB2-BD59-A6C34878D82A}">
                    <a16:rowId xmlns:a16="http://schemas.microsoft.com/office/drawing/2014/main" xmlns="" val="3687895926"/>
                  </a:ext>
                </a:extLst>
              </a:tr>
              <a:tr h="684076">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里芋</a:t>
                      </a: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２５～３５</a:t>
                      </a:r>
                      <a:endParaRPr kumimoji="1" lang="en-US" altLang="ja-JP" dirty="0" smtClean="0">
                        <a:latin typeface="HG丸ｺﾞｼｯｸM-PRO" panose="020F0600000000000000" pitchFamily="50" charset="-128"/>
                        <a:ea typeface="HG丸ｺﾞｼｯｸM-PRO" panose="020F0600000000000000" pitchFamily="50" charset="-128"/>
                      </a:endParaRPr>
                    </a:p>
                    <a:p>
                      <a:pPr algn="ctr"/>
                      <a:r>
                        <a:rPr kumimoji="1" lang="ja-JP" altLang="en-US" dirty="0" smtClean="0">
                          <a:latin typeface="HG丸ｺﾞｼｯｸM-PRO" panose="020F0600000000000000" pitchFamily="50" charset="-128"/>
                          <a:ea typeface="HG丸ｺﾞｼｯｸM-PRO" panose="020F0600000000000000" pitchFamily="50" charset="-128"/>
                        </a:rPr>
                        <a:t>（１５～　）</a:t>
                      </a: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２５～３０</a:t>
                      </a:r>
                      <a:endParaRPr kumimoji="1" lang="en-US" altLang="ja-JP" dirty="0" smtClean="0">
                        <a:latin typeface="HG丸ｺﾞｼｯｸM-PRO" panose="020F0600000000000000" pitchFamily="50" charset="-128"/>
                        <a:ea typeface="HG丸ｺﾞｼｯｸM-PRO" panose="020F0600000000000000" pitchFamily="50" charset="-128"/>
                      </a:endParaRPr>
                    </a:p>
                    <a:p>
                      <a:pPr algn="ctr"/>
                      <a:r>
                        <a:rPr kumimoji="1" lang="ja-JP" altLang="en-US" dirty="0" smtClean="0">
                          <a:latin typeface="HG丸ｺﾞｼｯｸM-PRO" panose="020F0600000000000000" pitchFamily="50" charset="-128"/>
                          <a:ea typeface="HG丸ｺﾞｼｯｸM-PRO" panose="020F0600000000000000" pitchFamily="50" charset="-128"/>
                        </a:rPr>
                        <a:t>（５～３５）</a:t>
                      </a: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高温多湿を好み</a:t>
                      </a:r>
                      <a:endParaRPr kumimoji="1" lang="en-US" altLang="ja-JP" dirty="0" smtClean="0">
                        <a:latin typeface="HG丸ｺﾞｼｯｸM-PRO" panose="020F0600000000000000" pitchFamily="50" charset="-128"/>
                        <a:ea typeface="HG丸ｺﾞｼｯｸM-PRO" panose="020F0600000000000000" pitchFamily="50" charset="-128"/>
                      </a:endParaRPr>
                    </a:p>
                    <a:p>
                      <a:pPr algn="ctr"/>
                      <a:r>
                        <a:rPr kumimoji="1" lang="ja-JP" altLang="en-US" dirty="0" smtClean="0">
                          <a:latin typeface="HG丸ｺﾞｼｯｸM-PRO" panose="020F0600000000000000" pitchFamily="50" charset="-128"/>
                          <a:ea typeface="HG丸ｺﾞｼｯｸM-PRO" panose="020F0600000000000000" pitchFamily="50" charset="-128"/>
                        </a:rPr>
                        <a:t>日陰でも育つ</a:t>
                      </a: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extLst>
                  <a:ext uri="{0D108BD9-81ED-4DB2-BD59-A6C34878D82A}">
                    <a16:rowId xmlns:a16="http://schemas.microsoft.com/office/drawing/2014/main" xmlns="" val="855184088"/>
                  </a:ext>
                </a:extLst>
              </a:tr>
              <a:tr h="684076">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バジル</a:t>
                      </a: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２０～２５</a:t>
                      </a: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２０～２５</a:t>
                      </a: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高湿でも育つ</a:t>
                      </a: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extLst>
                  <a:ext uri="{0D108BD9-81ED-4DB2-BD59-A6C34878D82A}">
                    <a16:rowId xmlns:a16="http://schemas.microsoft.com/office/drawing/2014/main" xmlns="" val="3254023088"/>
                  </a:ext>
                </a:extLst>
              </a:tr>
              <a:tr h="684076">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トウモロコシ</a:t>
                      </a: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２５～３０</a:t>
                      </a:r>
                      <a:endParaRPr kumimoji="1" lang="en-US" altLang="ja-JP" dirty="0" smtClean="0">
                        <a:latin typeface="HG丸ｺﾞｼｯｸM-PRO" panose="020F0600000000000000" pitchFamily="50" charset="-128"/>
                        <a:ea typeface="HG丸ｺﾞｼｯｸM-PRO" panose="020F0600000000000000" pitchFamily="50" charset="-128"/>
                      </a:endParaRPr>
                    </a:p>
                    <a:p>
                      <a:pPr algn="ctr"/>
                      <a:r>
                        <a:rPr kumimoji="1" lang="ja-JP" altLang="en-US" dirty="0" smtClean="0">
                          <a:latin typeface="HG丸ｺﾞｼｯｸM-PRO" panose="020F0600000000000000" pitchFamily="50" charset="-128"/>
                          <a:ea typeface="HG丸ｺﾞｼｯｸM-PRO" panose="020F0600000000000000" pitchFamily="50" charset="-128"/>
                        </a:rPr>
                        <a:t>（１０～４０）</a:t>
                      </a: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１５～２５</a:t>
                      </a:r>
                      <a:endParaRPr kumimoji="1" lang="en-US" altLang="ja-JP" dirty="0" smtClean="0">
                        <a:latin typeface="HG丸ｺﾞｼｯｸM-PRO" panose="020F0600000000000000" pitchFamily="50" charset="-128"/>
                        <a:ea typeface="HG丸ｺﾞｼｯｸM-PRO" panose="020F0600000000000000" pitchFamily="50" charset="-128"/>
                      </a:endParaRPr>
                    </a:p>
                    <a:p>
                      <a:pPr algn="ctr"/>
                      <a:r>
                        <a:rPr kumimoji="1" lang="ja-JP" altLang="en-US" dirty="0" smtClean="0">
                          <a:latin typeface="HG丸ｺﾞｼｯｸM-PRO" panose="020F0600000000000000" pitchFamily="50" charset="-128"/>
                          <a:ea typeface="HG丸ｺﾞｼｯｸM-PRO" panose="020F0600000000000000" pitchFamily="50" charset="-128"/>
                        </a:rPr>
                        <a:t>（１０～３５）</a:t>
                      </a: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tc>
                  <a: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日当たりを好む</a:t>
                      </a: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extLst>
                  <a:ext uri="{0D108BD9-81ED-4DB2-BD59-A6C34878D82A}">
                    <a16:rowId xmlns:a16="http://schemas.microsoft.com/office/drawing/2014/main" xmlns="" val="1759937863"/>
                  </a:ext>
                </a:extLst>
              </a:tr>
              <a:tr h="144016">
                <a:tc gridSpan="4">
                  <a:txBody>
                    <a:bodyPr/>
                    <a:lstStyle/>
                    <a:p>
                      <a:pPr algn="ctr"/>
                      <a:endParaRPr kumimoji="1" lang="ja-JP" altLang="en-US" sz="1050" dirty="0">
                        <a:latin typeface="HG丸ｺﾞｼｯｸM-PRO" panose="020F0600000000000000" pitchFamily="50" charset="-128"/>
                        <a:ea typeface="HG丸ｺﾞｼｯｸM-PRO" panose="020F0600000000000000" pitchFamily="50" charset="-128"/>
                      </a:endParaRPr>
                    </a:p>
                  </a:txBody>
                  <a:tcPr anchor="ctr">
                    <a:lnL w="12700" cmpd="sng">
                      <a:noFill/>
                    </a:lnL>
                    <a:lnR w="12700" cmpd="sng">
                      <a:noFill/>
                    </a:lnR>
                    <a:solidFill>
                      <a:schemeClr val="bg1"/>
                    </a:solidFill>
                  </a:tcPr>
                </a:tc>
                <a:tc hMerge="1">
                  <a:txBody>
                    <a:bodyPr/>
                    <a:lstStyle/>
                    <a:p>
                      <a:pPr algn="ct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tc hMerge="1">
                  <a:txBody>
                    <a:bodyPr/>
                    <a:lstStyle/>
                    <a:p>
                      <a:pPr algn="ct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tc hMerge="1">
                  <a:txBody>
                    <a:bodyPr/>
                    <a:lstStyle/>
                    <a:p>
                      <a:pPr algn="ct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extLst>
                  <a:ext uri="{0D108BD9-81ED-4DB2-BD59-A6C34878D82A}">
                    <a16:rowId xmlns:a16="http://schemas.microsoft.com/office/drawing/2014/main" xmlns="" val="3507181208"/>
                  </a:ext>
                </a:extLst>
              </a:tr>
              <a:tr h="684076">
                <a:tc gridSpan="4">
                  <a:txBody>
                    <a:bodyPr/>
                    <a:lstStyle/>
                    <a:p>
                      <a:pPr algn="l"/>
                      <a:r>
                        <a:rPr kumimoji="1" lang="ja-JP" altLang="en-US" dirty="0" smtClean="0">
                          <a:latin typeface="HG丸ｺﾞｼｯｸM-PRO" panose="020F0600000000000000" pitchFamily="50" charset="-128"/>
                          <a:ea typeface="HG丸ｺﾞｼｯｸM-PRO" panose="020F0600000000000000" pitchFamily="50" charset="-128"/>
                        </a:rPr>
                        <a:t>　気温としては適しているものが他にもたくさんあるため、栽培する場所や方法を工夫すれば、まだ多くの種類の栽培が可能になると思います。</a:t>
                      </a:r>
                      <a:endParaRPr kumimoji="1" lang="en-US" altLang="ja-JP" dirty="0" smtClean="0">
                        <a:latin typeface="HG丸ｺﾞｼｯｸM-PRO" panose="020F0600000000000000" pitchFamily="50" charset="-128"/>
                        <a:ea typeface="HG丸ｺﾞｼｯｸM-PRO" panose="020F0600000000000000" pitchFamily="50" charset="-128"/>
                      </a:endParaRPr>
                    </a:p>
                    <a:p>
                      <a:pPr algn="l"/>
                      <a:endParaRPr kumimoji="1" lang="en-US" altLang="ja-JP" dirty="0" smtClean="0">
                        <a:latin typeface="HG丸ｺﾞｼｯｸM-PRO" panose="020F0600000000000000" pitchFamily="50" charset="-128"/>
                        <a:ea typeface="HG丸ｺﾞｼｯｸM-PRO" panose="020F0600000000000000" pitchFamily="50" charset="-128"/>
                      </a:endParaRPr>
                    </a:p>
                    <a:p>
                      <a:pPr algn="l"/>
                      <a:r>
                        <a:rPr kumimoji="1" lang="ja-JP" altLang="en-US" dirty="0" smtClean="0">
                          <a:latin typeface="HG丸ｺﾞｼｯｸM-PRO" panose="020F0600000000000000" pitchFamily="50" charset="-128"/>
                          <a:ea typeface="HG丸ｺﾞｼｯｸM-PRO" panose="020F0600000000000000" pitchFamily="50" charset="-128"/>
                        </a:rPr>
                        <a:t>例：さつまいも・ながいも・ピーマンなど</a:t>
                      </a:r>
                      <a:endParaRPr kumimoji="1" lang="en-US" altLang="ja-JP" dirty="0" smtClean="0">
                        <a:latin typeface="HG丸ｺﾞｼｯｸM-PRO" panose="020F0600000000000000" pitchFamily="50" charset="-128"/>
                        <a:ea typeface="HG丸ｺﾞｼｯｸM-PRO" panose="020F0600000000000000" pitchFamily="50" charset="-128"/>
                      </a:endParaRPr>
                    </a:p>
                  </a:txBody>
                  <a:tcPr anchor="ctr">
                    <a:solidFill>
                      <a:schemeClr val="bg1"/>
                    </a:solidFill>
                  </a:tcPr>
                </a:tc>
                <a:tc hMerge="1">
                  <a:txBody>
                    <a:bodyPr/>
                    <a:lstStyle/>
                    <a:p>
                      <a:pPr algn="ct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tc hMerge="1">
                  <a:txBody>
                    <a:bodyPr/>
                    <a:lstStyle/>
                    <a:p>
                      <a:pPr algn="ct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tc hMerge="1">
                  <a:txBody>
                    <a:bodyPr/>
                    <a:lstStyle/>
                    <a:p>
                      <a:pPr algn="ctr"/>
                      <a:endParaRPr kumimoji="1" lang="ja-JP" altLang="en-US" dirty="0">
                        <a:latin typeface="HG丸ｺﾞｼｯｸM-PRO" panose="020F0600000000000000" pitchFamily="50" charset="-128"/>
                        <a:ea typeface="HG丸ｺﾞｼｯｸM-PRO" panose="020F0600000000000000" pitchFamily="50" charset="-128"/>
                      </a:endParaRPr>
                    </a:p>
                  </a:txBody>
                  <a:tcPr anchor="ctr">
                    <a:solidFill>
                      <a:schemeClr val="bg1"/>
                    </a:solidFill>
                  </a:tcPr>
                </a:tc>
                <a:extLst>
                  <a:ext uri="{0D108BD9-81ED-4DB2-BD59-A6C34878D82A}">
                    <a16:rowId xmlns:a16="http://schemas.microsoft.com/office/drawing/2014/main" xmlns="" val="813727057"/>
                  </a:ext>
                </a:extLst>
              </a:tr>
            </a:tbl>
          </a:graphicData>
        </a:graphic>
      </p:graphicFrame>
    </p:spTree>
    <p:extLst>
      <p:ext uri="{BB962C8B-B14F-4D97-AF65-F5344CB8AC3E}">
        <p14:creationId xmlns:p14="http://schemas.microsoft.com/office/powerpoint/2010/main" xmlns="" val="2085304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59632" y="404664"/>
            <a:ext cx="2098576" cy="1012974"/>
          </a:xfrm>
        </p:spPr>
        <p:txBody>
          <a:bodyPr>
            <a:normAutofit fontScale="90000"/>
          </a:bodyPr>
          <a:lstStyle/>
          <a:p>
            <a:pPr algn="l"/>
            <a:r>
              <a:rPr kumimoji="1" lang="ja-JP" altLang="en-US" sz="5400" dirty="0" smtClean="0">
                <a:solidFill>
                  <a:schemeClr val="tx1"/>
                </a:solidFill>
              </a:rPr>
              <a:t>考察②</a:t>
            </a:r>
            <a:endParaRPr kumimoji="1" lang="ja-JP" altLang="en-US" sz="5400" dirty="0">
              <a:solidFill>
                <a:schemeClr val="tx1"/>
              </a:solidFill>
            </a:endParaRPr>
          </a:p>
        </p:txBody>
      </p:sp>
      <p:sp>
        <p:nvSpPr>
          <p:cNvPr id="4" name="コンテンツ プレースホルダ 3"/>
          <p:cNvSpPr>
            <a:spLocks noGrp="1"/>
          </p:cNvSpPr>
          <p:nvPr>
            <p:ph idx="1"/>
          </p:nvPr>
        </p:nvSpPr>
        <p:spPr/>
        <p:txBody>
          <a:bodyPr>
            <a:noAutofit/>
          </a:bodyPr>
          <a:lstStyle/>
          <a:p>
            <a:pPr>
              <a:buNone/>
            </a:pPr>
            <a:r>
              <a:rPr lang="ja-JP" altLang="en-US" sz="4000" dirty="0" smtClean="0"/>
              <a:t>丹波山村の環境に適した野菜</a:t>
            </a:r>
            <a:endParaRPr lang="en-US" altLang="ja-JP" sz="4000" dirty="0" smtClean="0"/>
          </a:p>
          <a:p>
            <a:pPr>
              <a:buNone/>
            </a:pPr>
            <a:r>
              <a:rPr kumimoji="1" lang="ja-JP" altLang="en-US" sz="4000" dirty="0" smtClean="0"/>
              <a:t>はまだある。</a:t>
            </a:r>
            <a:endParaRPr kumimoji="1" lang="en-US" altLang="ja-JP" sz="4000" dirty="0" smtClean="0"/>
          </a:p>
          <a:p>
            <a:pPr>
              <a:buNone/>
            </a:pPr>
            <a:r>
              <a:rPr lang="ja-JP" altLang="en-US" sz="4000" dirty="0" smtClean="0"/>
              <a:t>　</a:t>
            </a:r>
            <a:r>
              <a:rPr lang="ja-JP" altLang="en-US" sz="4000" dirty="0" smtClean="0"/>
              <a:t>　　　　↓</a:t>
            </a:r>
            <a:endParaRPr lang="en-US" altLang="ja-JP" sz="4000" dirty="0" smtClean="0"/>
          </a:p>
          <a:p>
            <a:pPr>
              <a:buNone/>
            </a:pPr>
            <a:r>
              <a:rPr kumimoji="1" lang="ja-JP" altLang="en-US" sz="4000" dirty="0" smtClean="0"/>
              <a:t>産業と</a:t>
            </a:r>
            <a:r>
              <a:rPr kumimoji="1" lang="ja-JP" altLang="en-US" sz="4000" dirty="0" smtClean="0"/>
              <a:t>して考えると、</a:t>
            </a:r>
            <a:endParaRPr kumimoji="1" lang="en-US" altLang="ja-JP" sz="4000" dirty="0" smtClean="0"/>
          </a:p>
          <a:p>
            <a:pPr>
              <a:buNone/>
            </a:pPr>
            <a:r>
              <a:rPr lang="ja-JP" altLang="en-US" sz="4000" dirty="0" smtClean="0"/>
              <a:t>バジルなど他の地区ではあまり</a:t>
            </a:r>
            <a:endParaRPr lang="en-US" altLang="ja-JP" sz="4000" dirty="0" smtClean="0"/>
          </a:p>
          <a:p>
            <a:pPr>
              <a:buNone/>
            </a:pPr>
            <a:r>
              <a:rPr kumimoji="1" lang="ja-JP" altLang="en-US" sz="4000" dirty="0" smtClean="0"/>
              <a:t>栽培して</a:t>
            </a:r>
            <a:r>
              <a:rPr kumimoji="1" lang="ja-JP" altLang="en-US" sz="4000" dirty="0" smtClean="0"/>
              <a:t>いない作物をつくる事</a:t>
            </a:r>
            <a:endParaRPr kumimoji="1" lang="en-US" altLang="ja-JP" sz="4000" dirty="0" smtClean="0"/>
          </a:p>
          <a:p>
            <a:pPr>
              <a:buNone/>
            </a:pPr>
            <a:r>
              <a:rPr lang="ja-JP" altLang="en-US" sz="4000" smtClean="0"/>
              <a:t>が必要ではないか。</a:t>
            </a:r>
            <a:endParaRPr kumimoji="1" lang="en-US" altLang="ja-JP" sz="4000" dirty="0" smtClean="0"/>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59632" y="404664"/>
            <a:ext cx="2098576" cy="1012974"/>
          </a:xfrm>
        </p:spPr>
        <p:txBody>
          <a:bodyPr>
            <a:normAutofit fontScale="90000"/>
          </a:bodyPr>
          <a:lstStyle/>
          <a:p>
            <a:pPr algn="l"/>
            <a:r>
              <a:rPr kumimoji="1" lang="ja-JP" altLang="en-US" sz="5400" dirty="0" smtClean="0">
                <a:solidFill>
                  <a:schemeClr val="tx1"/>
                </a:solidFill>
              </a:rPr>
              <a:t>まとめ</a:t>
            </a:r>
            <a:endParaRPr kumimoji="1" lang="ja-JP" altLang="en-US" sz="5400" dirty="0">
              <a:solidFill>
                <a:schemeClr val="tx1"/>
              </a:solidFill>
            </a:endParaRPr>
          </a:p>
        </p:txBody>
      </p:sp>
      <p:sp>
        <p:nvSpPr>
          <p:cNvPr id="4" name="コンテンツ プレースホルダ 3"/>
          <p:cNvSpPr>
            <a:spLocks noGrp="1"/>
          </p:cNvSpPr>
          <p:nvPr>
            <p:ph idx="1"/>
          </p:nvPr>
        </p:nvSpPr>
        <p:spPr/>
        <p:txBody>
          <a:bodyPr>
            <a:noAutofit/>
          </a:bodyPr>
          <a:lstStyle/>
          <a:p>
            <a:pPr>
              <a:buNone/>
            </a:pPr>
            <a:r>
              <a:rPr kumimoji="1" lang="ja-JP" altLang="en-US" sz="4000" dirty="0" smtClean="0"/>
              <a:t>・丹波山村で育てられている</a:t>
            </a:r>
            <a:endParaRPr kumimoji="1" lang="en-US" altLang="ja-JP" sz="4000" dirty="0" smtClean="0"/>
          </a:p>
          <a:p>
            <a:pPr>
              <a:buNone/>
            </a:pPr>
            <a:r>
              <a:rPr lang="ja-JP" altLang="en-US" sz="4000" dirty="0" smtClean="0"/>
              <a:t>　ナス・キュウリ・トマトが</a:t>
            </a:r>
            <a:endParaRPr lang="en-US" altLang="ja-JP" sz="4000" dirty="0" smtClean="0"/>
          </a:p>
          <a:p>
            <a:pPr>
              <a:buNone/>
            </a:pPr>
            <a:r>
              <a:rPr kumimoji="1" lang="ja-JP" altLang="en-US" sz="4000" dirty="0" smtClean="0"/>
              <a:t>　地形や気候の面から見ても</a:t>
            </a:r>
            <a:endParaRPr kumimoji="1" lang="en-US" altLang="ja-JP" sz="4000" dirty="0" smtClean="0"/>
          </a:p>
          <a:p>
            <a:pPr>
              <a:buNone/>
            </a:pPr>
            <a:r>
              <a:rPr lang="ja-JP" altLang="en-US" sz="4000" dirty="0" smtClean="0"/>
              <a:t>　栽培に適しているという</a:t>
            </a:r>
            <a:r>
              <a:rPr lang="ja-JP" altLang="en-US" sz="4000" dirty="0" err="1" smtClean="0"/>
              <a:t>こ</a:t>
            </a:r>
            <a:endParaRPr lang="en-US" altLang="ja-JP" sz="4000" dirty="0" smtClean="0"/>
          </a:p>
          <a:p>
            <a:pPr>
              <a:buNone/>
            </a:pPr>
            <a:r>
              <a:rPr lang="ja-JP" altLang="en-US" sz="4000" dirty="0" smtClean="0"/>
              <a:t>　</a:t>
            </a:r>
            <a:r>
              <a:rPr lang="ja-JP" altLang="en-US" sz="4000" dirty="0" err="1" smtClean="0"/>
              <a:t>とが</a:t>
            </a:r>
            <a:r>
              <a:rPr kumimoji="1" lang="ja-JP" altLang="en-US" sz="4000" dirty="0" smtClean="0"/>
              <a:t>分かった。</a:t>
            </a:r>
            <a:endParaRPr kumimoji="1" lang="en-US" altLang="ja-JP" sz="4000" dirty="0" smtClean="0"/>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6600" dirty="0" smtClean="0"/>
              <a:t>感想</a:t>
            </a:r>
            <a:endParaRPr kumimoji="1" lang="ja-JP" altLang="en-US" sz="6600" dirty="0"/>
          </a:p>
        </p:txBody>
      </p:sp>
      <p:sp>
        <p:nvSpPr>
          <p:cNvPr id="3" name="コンテンツ プレースホルダ 2"/>
          <p:cNvSpPr>
            <a:spLocks noGrp="1"/>
          </p:cNvSpPr>
          <p:nvPr>
            <p:ph idx="1"/>
          </p:nvPr>
        </p:nvSpPr>
        <p:spPr/>
        <p:txBody>
          <a:bodyPr>
            <a:normAutofit fontScale="92500" lnSpcReduction="10000"/>
          </a:bodyPr>
          <a:lstStyle/>
          <a:p>
            <a:pPr>
              <a:buNone/>
            </a:pPr>
            <a:r>
              <a:rPr kumimoji="1" lang="ja-JP" altLang="en-US" dirty="0" smtClean="0"/>
              <a:t>・私は今回の学習で丹波山村で育てられている野菜について調べました。</a:t>
            </a:r>
            <a:endParaRPr kumimoji="1" lang="en-US" altLang="ja-JP" dirty="0" smtClean="0"/>
          </a:p>
          <a:p>
            <a:pPr>
              <a:buNone/>
            </a:pPr>
            <a:r>
              <a:rPr lang="ja-JP" altLang="en-US" dirty="0" smtClean="0"/>
              <a:t>　はじめに、実際に畑を見てどこでも</a:t>
            </a:r>
            <a:endParaRPr lang="en-US" altLang="ja-JP" dirty="0" smtClean="0"/>
          </a:p>
          <a:p>
            <a:pPr>
              <a:buNone/>
            </a:pPr>
            <a:r>
              <a:rPr kumimoji="1" lang="ja-JP" altLang="en-US" dirty="0" smtClean="0"/>
              <a:t>　一般的に育てられているものばかりだと分かりました。そこで、地形や</a:t>
            </a:r>
            <a:endParaRPr kumimoji="1" lang="en-US" altLang="ja-JP" dirty="0" smtClean="0"/>
          </a:p>
          <a:p>
            <a:pPr>
              <a:buNone/>
            </a:pPr>
            <a:r>
              <a:rPr lang="ja-JP" altLang="en-US" dirty="0" smtClean="0"/>
              <a:t>　気候について調べたところ、どれも</a:t>
            </a:r>
            <a:endParaRPr lang="en-US" altLang="ja-JP" dirty="0" smtClean="0"/>
          </a:p>
          <a:p>
            <a:pPr>
              <a:buNone/>
            </a:pPr>
            <a:r>
              <a:rPr kumimoji="1" lang="ja-JP" altLang="en-US" dirty="0" smtClean="0"/>
              <a:t>　丹波山村に適していると分かりました。なぜ丹波キュウリが特産品といえるのか</a:t>
            </a:r>
            <a:endParaRPr kumimoji="1" lang="en-US" altLang="ja-JP" dirty="0" smtClean="0"/>
          </a:p>
          <a:p>
            <a:pPr>
              <a:buNone/>
            </a:pPr>
            <a:r>
              <a:rPr lang="ja-JP" altLang="en-US" smtClean="0"/>
              <a:t>　が分かった気がします。</a:t>
            </a:r>
            <a:endParaRPr kumimoji="1" lang="en-US" altLang="ja-JP" dirty="0" smtClean="0"/>
          </a:p>
          <a:p>
            <a:pPr>
              <a:buNone/>
            </a:pPr>
            <a:r>
              <a:rPr lang="ja-JP" altLang="en-US" dirty="0" smtClean="0"/>
              <a:t>　</a:t>
            </a:r>
            <a:endParaRPr kumimoji="1" lang="ja-JP"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フレッシュ">
  <a:themeElements>
    <a:clrScheme name="フレッシュ">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フレッシュ">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フレッシュ">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1325</TotalTime>
  <Words>307</Words>
  <Application>Microsoft Office PowerPoint</Application>
  <PresentationFormat>画面に合わせる (4:3)</PresentationFormat>
  <Paragraphs>125</Paragraphs>
  <Slides>9</Slides>
  <Notes>0</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フレッシュ</vt:lpstr>
      <vt:lpstr>丹波山村の農業</vt:lpstr>
      <vt:lpstr>調べたきっかけ</vt:lpstr>
      <vt:lpstr>丹波山村で育てられている野菜</vt:lpstr>
      <vt:lpstr>気候的な特徴</vt:lpstr>
      <vt:lpstr>スライド 5</vt:lpstr>
      <vt:lpstr>スライド 6</vt:lpstr>
      <vt:lpstr>考察②</vt:lpstr>
      <vt:lpstr>まとめ</vt:lpstr>
      <vt:lpstr>感想</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student</dc:creator>
  <cp:lastModifiedBy>student</cp:lastModifiedBy>
  <cp:revision>110</cp:revision>
  <dcterms:created xsi:type="dcterms:W3CDTF">2017-07-12T04:54:50Z</dcterms:created>
  <dcterms:modified xsi:type="dcterms:W3CDTF">2017-11-17T04:14:21Z</dcterms:modified>
</cp:coreProperties>
</file>