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handoutMasterIdLst>
    <p:handoutMasterId r:id="rId20"/>
  </p:handout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D05C0-4510-4DD5-A261-7C2820123431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CD3B-7168-44F8-931D-9C6FA97E4B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69E769-CEA7-46C1-9032-97D5047BA36F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4A8E52-68B7-4D83-A188-6448F3FFF1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71600" y="1340768"/>
            <a:ext cx="76328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7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丹波山村</a:t>
            </a:r>
            <a:r>
              <a:rPr lang="ja-JP" altLang="en-US" sz="7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の</a:t>
            </a:r>
            <a:endParaRPr lang="en-US" altLang="ja-JP" sz="7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ja-JP" altLang="en-US" sz="7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商業施設</a:t>
            </a:r>
            <a:endParaRPr lang="ja-JP" altLang="en-US" sz="7200" b="1" spc="150" dirty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52292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>
                <a:latin typeface="+mn-ea"/>
              </a:rPr>
              <a:t>１年　</a:t>
            </a:r>
            <a:r>
              <a:rPr lang="en-US" altLang="ja-JP" sz="3200" smtClean="0">
                <a:latin typeface="+mn-ea"/>
              </a:rPr>
              <a:t>Y</a:t>
            </a:r>
            <a:r>
              <a:rPr lang="ja-JP" altLang="en-US" sz="3200" dirty="0" smtClean="0">
                <a:latin typeface="+mn-ea"/>
              </a:rPr>
              <a:t>・</a:t>
            </a:r>
            <a:r>
              <a:rPr lang="en-US" altLang="ja-JP" sz="3200" dirty="0" smtClean="0">
                <a:latin typeface="+mn-ea"/>
              </a:rPr>
              <a:t>A</a:t>
            </a:r>
            <a:endParaRPr kumimoji="1" lang="ja-JP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07.tif"/>
          <p:cNvPicPr>
            <a:picLocks noChangeAspect="1"/>
          </p:cNvPicPr>
          <p:nvPr/>
        </p:nvPicPr>
        <p:blipFill>
          <a:blip r:embed="rId2" cstate="print"/>
          <a:srcRect r="9454"/>
          <a:stretch>
            <a:fillRect/>
          </a:stretch>
        </p:blipFill>
        <p:spPr>
          <a:xfrm rot="16200000">
            <a:off x="1777379" y="-113083"/>
            <a:ext cx="5517234" cy="770485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丹波小学校周辺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08.tif"/>
          <p:cNvPicPr>
            <a:picLocks noChangeAspect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>
          <a:xfrm>
            <a:off x="107504" y="548680"/>
            <a:ext cx="9036496" cy="630932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押垣外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09.tif"/>
          <p:cNvPicPr>
            <a:picLocks noChangeAspect="1"/>
          </p:cNvPicPr>
          <p:nvPr/>
        </p:nvPicPr>
        <p:blipFill>
          <a:blip r:embed="rId2" cstate="print"/>
          <a:srcRect l="4326" r="1963" b="26581"/>
          <a:stretch>
            <a:fillRect/>
          </a:stretch>
        </p:blipFill>
        <p:spPr>
          <a:xfrm>
            <a:off x="251520" y="188640"/>
            <a:ext cx="8568952" cy="4869160"/>
          </a:xfrm>
          <a:prstGeom prst="rect">
            <a:avLst/>
          </a:prstGeom>
        </p:spPr>
      </p:pic>
      <p:pic>
        <p:nvPicPr>
          <p:cNvPr id="3" name="図 2" descr="すべり台下食堂２.JPG"/>
          <p:cNvPicPr>
            <a:picLocks noChangeAspect="1"/>
          </p:cNvPicPr>
          <p:nvPr/>
        </p:nvPicPr>
        <p:blipFill>
          <a:blip r:embed="rId3" cstate="print"/>
          <a:srcRect l="15350" r="5113" b="13251"/>
          <a:stretch>
            <a:fillRect/>
          </a:stretch>
        </p:blipFill>
        <p:spPr>
          <a:xfrm>
            <a:off x="5220072" y="5085184"/>
            <a:ext cx="1656184" cy="1539907"/>
          </a:xfrm>
          <a:prstGeom prst="rect">
            <a:avLst/>
          </a:prstGeom>
        </p:spPr>
      </p:pic>
      <p:pic>
        <p:nvPicPr>
          <p:cNvPr id="4" name="図 3" descr="すべり台下食堂１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6948264" y="5085184"/>
            <a:ext cx="2064229" cy="154817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高尾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552" y="2996952"/>
            <a:ext cx="2736304" cy="37444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すべり台下食堂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①食事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②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36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③　観光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  </a:t>
            </a:r>
            <a:r>
              <a:rPr kumimoji="1" lang="ja-JP" altLang="en-US" dirty="0" smtClean="0">
                <a:solidFill>
                  <a:schemeClr val="tx1"/>
                </a:solidFill>
              </a:rPr>
              <a:t>村の人・仕事帰りの人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みそラーメン・唐揚げ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 料理の量が多い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特になし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　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10.tif"/>
          <p:cNvPicPr>
            <a:picLocks noChangeAspect="1"/>
          </p:cNvPicPr>
          <p:nvPr/>
        </p:nvPicPr>
        <p:blipFill>
          <a:blip r:embed="rId2" cstate="print"/>
          <a:srcRect l="5901" b="39963"/>
          <a:stretch>
            <a:fillRect/>
          </a:stretch>
        </p:blipFill>
        <p:spPr>
          <a:xfrm>
            <a:off x="0" y="1556792"/>
            <a:ext cx="9083933" cy="409261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奥秋周辺登山道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11.tif"/>
          <p:cNvPicPr>
            <a:picLocks noChangeAspect="1"/>
          </p:cNvPicPr>
          <p:nvPr/>
        </p:nvPicPr>
        <p:blipFill>
          <a:blip r:embed="rId2" cstate="print"/>
          <a:srcRect r="1176" b="12084"/>
          <a:stretch>
            <a:fillRect/>
          </a:stretch>
        </p:blipFill>
        <p:spPr>
          <a:xfrm>
            <a:off x="251520" y="692696"/>
            <a:ext cx="9036496" cy="5676792"/>
          </a:xfrm>
          <a:prstGeom prst="rect">
            <a:avLst/>
          </a:prstGeom>
        </p:spPr>
      </p:pic>
      <p:pic>
        <p:nvPicPr>
          <p:cNvPr id="7" name="図 6" descr="木漏れ日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1835696" cy="1376772"/>
          </a:xfrm>
          <a:prstGeom prst="rect">
            <a:avLst/>
          </a:prstGeom>
        </p:spPr>
      </p:pic>
      <p:pic>
        <p:nvPicPr>
          <p:cNvPr id="8" name="図 7" descr="木漏れ日２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56992"/>
            <a:ext cx="1728192" cy="129614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0" y="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東部地区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520" y="2996952"/>
            <a:ext cx="4320480" cy="37444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【</a:t>
            </a:r>
            <a:r>
              <a:rPr lang="ja-JP" altLang="en-US" sz="2400" dirty="0" smtClean="0">
                <a:solidFill>
                  <a:schemeClr val="tx1"/>
                </a:solidFill>
              </a:rPr>
              <a:t>木洩れ日</a:t>
            </a:r>
            <a:r>
              <a:rPr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①　食事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②　</a:t>
            </a:r>
            <a:r>
              <a:rPr lang="en-US" altLang="ja-JP" dirty="0" smtClean="0">
                <a:solidFill>
                  <a:schemeClr val="tx1"/>
                </a:solidFill>
              </a:rPr>
              <a:t>17</a:t>
            </a:r>
            <a:r>
              <a:rPr lang="ja-JP" altLang="en-US" dirty="0" smtClean="0">
                <a:solidFill>
                  <a:schemeClr val="tx1"/>
                </a:solidFill>
              </a:rPr>
              <a:t>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③　休日→登山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 平日→村内及び周辺で仕事している人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村の特産物を使った料理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  生姜焼き定食・さしみこんにゃく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 鹿肉料理を計画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考察①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052736"/>
            <a:ext cx="78630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・屋外のレジャーが多いため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　　　　</a:t>
            </a:r>
            <a:r>
              <a:rPr lang="ja-JP" altLang="en-US" sz="2800" dirty="0" smtClean="0">
                <a:solidFill>
                  <a:srgbClr val="00B050"/>
                </a:solidFill>
              </a:rPr>
              <a:t>雨天</a:t>
            </a:r>
            <a:r>
              <a:rPr lang="ja-JP" altLang="en-US" sz="2800" dirty="0" smtClean="0"/>
              <a:t>のとき、滞在できる施設がない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・１年のなかで</a:t>
            </a:r>
            <a:r>
              <a:rPr lang="ja-JP" altLang="en-US" sz="2800" dirty="0" smtClean="0">
                <a:solidFill>
                  <a:srgbClr val="00B050"/>
                </a:solidFill>
              </a:rPr>
              <a:t>春</a:t>
            </a:r>
            <a:r>
              <a:rPr lang="ja-JP" altLang="en-US" sz="2800" dirty="0" smtClean="0"/>
              <a:t>･</a:t>
            </a:r>
            <a:r>
              <a:rPr lang="ja-JP" altLang="en-US" sz="2800" dirty="0" smtClean="0">
                <a:solidFill>
                  <a:srgbClr val="00B050"/>
                </a:solidFill>
              </a:rPr>
              <a:t>冬</a:t>
            </a:r>
            <a:r>
              <a:rPr lang="ja-JP" altLang="en-US" sz="2800" dirty="0" smtClean="0"/>
              <a:t>は観光客が少ない</a:t>
            </a:r>
            <a:endParaRPr kumimoji="1" lang="en-US" altLang="ja-JP" sz="2800" dirty="0" smtClean="0"/>
          </a:p>
        </p:txBody>
      </p:sp>
      <p:sp>
        <p:nvSpPr>
          <p:cNvPr id="6" name="下矢印 5"/>
          <p:cNvSpPr/>
          <p:nvPr/>
        </p:nvSpPr>
        <p:spPr>
          <a:xfrm>
            <a:off x="3707904" y="3212976"/>
            <a:ext cx="1512168" cy="1152128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509120"/>
            <a:ext cx="809708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C00000"/>
                </a:solidFill>
              </a:rPr>
              <a:t>季節･天候</a:t>
            </a:r>
            <a:r>
              <a:rPr kumimoji="1" lang="ja-JP" altLang="en-US" sz="3600" smtClean="0">
                <a:solidFill>
                  <a:srgbClr val="C00000"/>
                </a:solidFill>
              </a:rPr>
              <a:t>に関係</a:t>
            </a:r>
            <a:r>
              <a:rPr lang="ja-JP" altLang="en-US" sz="3600" smtClean="0">
                <a:solidFill>
                  <a:srgbClr val="C00000"/>
                </a:solidFill>
              </a:rPr>
              <a:t>のない</a:t>
            </a:r>
            <a:r>
              <a:rPr kumimoji="1" lang="ja-JP" altLang="en-US" sz="3600" smtClean="0">
                <a:solidFill>
                  <a:srgbClr val="C00000"/>
                </a:solidFill>
              </a:rPr>
              <a:t>観光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施設が必要</a:t>
            </a:r>
            <a:endParaRPr kumimoji="1" lang="en-US" altLang="ja-JP" sz="3600" dirty="0" smtClean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52292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→観光客により長く村にいてもらうことで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　他の施設の利用者も増やすことができる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考察②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0872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　・「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人手が足りない</a:t>
            </a:r>
            <a:r>
              <a:rPr kumimoji="1" lang="ja-JP" altLang="en-US" sz="2800" dirty="0" smtClean="0"/>
              <a:t>」という意見が多くの方からあった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→利用者に最高のおもてなしができない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3707904" y="2420888"/>
            <a:ext cx="1512168" cy="1152128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3789040"/>
            <a:ext cx="72008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村内で働いてくれる人を増やす</a:t>
            </a:r>
            <a:endParaRPr lang="en-US" altLang="ja-JP" sz="3600" dirty="0" smtClean="0">
              <a:solidFill>
                <a:srgbClr val="C00000"/>
              </a:solidFill>
            </a:endParaRPr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　　　　　　　　　　　　　　　　ことが必要</a:t>
            </a:r>
            <a:r>
              <a:rPr lang="ja-JP" altLang="en-US" sz="3600" dirty="0" smtClean="0"/>
              <a:t>　　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0131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→お店の人手不足を解消することができ、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　　　　　　　　　　</a:t>
            </a:r>
            <a:r>
              <a:rPr lang="ja-JP" altLang="en-US" sz="2400" dirty="0" smtClean="0"/>
              <a:t>　　</a:t>
            </a:r>
            <a:r>
              <a:rPr kumimoji="1" lang="ja-JP" altLang="en-US" sz="2400" dirty="0" smtClean="0"/>
              <a:t>よりよいおもてなしが可能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→村とお店の連携が必要となる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まとめ</a:t>
            </a:r>
            <a:endParaRPr lang="en-US" altLang="ja-JP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05273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今回丹波について調べたことで、丹波には山菜やそばといった</a:t>
            </a:r>
            <a:r>
              <a:rPr lang="ja-JP" altLang="en-US" sz="2800" dirty="0" smtClean="0">
                <a:solidFill>
                  <a:srgbClr val="00B050"/>
                </a:solidFill>
              </a:rPr>
              <a:t>食べ物</a:t>
            </a:r>
            <a:r>
              <a:rPr lang="ja-JP" altLang="en-US" sz="2800" dirty="0" smtClean="0"/>
              <a:t>や</a:t>
            </a:r>
            <a:r>
              <a:rPr lang="ja-JP" altLang="en-US" sz="2800" dirty="0" smtClean="0">
                <a:solidFill>
                  <a:srgbClr val="00B050"/>
                </a:solidFill>
              </a:rPr>
              <a:t>自然豊かな</a:t>
            </a:r>
            <a:r>
              <a:rPr lang="ja-JP" altLang="en-US" sz="2800" dirty="0" smtClean="0"/>
              <a:t>ことなど</a:t>
            </a:r>
            <a:r>
              <a:rPr lang="ja-JP" altLang="en-US" sz="2800" dirty="0" smtClean="0">
                <a:solidFill>
                  <a:srgbClr val="C00000"/>
                </a:solidFill>
              </a:rPr>
              <a:t>自慢</a:t>
            </a:r>
            <a:r>
              <a:rPr lang="ja-JP" altLang="en-US" sz="2800" dirty="0" smtClean="0"/>
              <a:t>できることがたくさんあることがわかった。どのお店も村の良いところを工夫し、利用することでそれをお店の特徴としていた。これからは、各お店と村が</a:t>
            </a:r>
            <a:r>
              <a:rPr lang="ja-JP" altLang="en-US" sz="2800" dirty="0" smtClean="0">
                <a:solidFill>
                  <a:srgbClr val="00B050"/>
                </a:solidFill>
              </a:rPr>
              <a:t>連携</a:t>
            </a:r>
            <a:r>
              <a:rPr lang="ja-JP" altLang="en-US" sz="2800" dirty="0" smtClean="0"/>
              <a:t>していくことで丹波山村の商業は</a:t>
            </a:r>
            <a:r>
              <a:rPr lang="ja-JP" altLang="en-US" sz="2800" dirty="0" smtClean="0">
                <a:solidFill>
                  <a:srgbClr val="C00000"/>
                </a:solidFill>
              </a:rPr>
              <a:t>発展</a:t>
            </a:r>
            <a:r>
              <a:rPr lang="ja-JP" altLang="en-US" sz="2800" dirty="0" smtClean="0"/>
              <a:t>していくと思う。</a:t>
            </a:r>
            <a:endParaRPr lang="en-US" altLang="ja-JP" sz="28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323528" y="38610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　私は今回の活動を通して、まだ丹波について知らないことがたくさんあることに気付いた。これからは、まず丹波について</a:t>
            </a:r>
            <a:r>
              <a:rPr lang="ja-JP" altLang="en-US" sz="2800" dirty="0" smtClean="0">
                <a:solidFill>
                  <a:srgbClr val="C00000"/>
                </a:solidFill>
              </a:rPr>
              <a:t>多くのことを知ること</a:t>
            </a:r>
            <a:r>
              <a:rPr lang="ja-JP" altLang="en-US" sz="2800" dirty="0" smtClean="0"/>
              <a:t>が大切だと思う。そのために来年の丹課の活動では、今回調べられなかった施設を調べていきたい。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60930133627393_00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04" y="356337"/>
            <a:ext cx="9144000" cy="6457039"/>
          </a:xfrm>
          <a:prstGeom prst="rect">
            <a:avLst/>
          </a:prstGeom>
        </p:spPr>
      </p:pic>
      <p:pic>
        <p:nvPicPr>
          <p:cNvPr id="7" name="図 6" descr="かどや２.JPG"/>
          <p:cNvPicPr>
            <a:picLocks noChangeAspect="1"/>
          </p:cNvPicPr>
          <p:nvPr/>
        </p:nvPicPr>
        <p:blipFill>
          <a:blip r:embed="rId3" cstate="print"/>
          <a:srcRect l="32675" r="27950"/>
          <a:stretch>
            <a:fillRect/>
          </a:stretch>
        </p:blipFill>
        <p:spPr>
          <a:xfrm>
            <a:off x="4860032" y="836712"/>
            <a:ext cx="1278700" cy="1906212"/>
          </a:xfrm>
          <a:prstGeom prst="rect">
            <a:avLst/>
          </a:prstGeom>
        </p:spPr>
      </p:pic>
      <p:pic>
        <p:nvPicPr>
          <p:cNvPr id="8" name="図 7" descr="かどや１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1" y="1196752"/>
            <a:ext cx="1768053" cy="1440160"/>
          </a:xfrm>
          <a:prstGeom prst="rect">
            <a:avLst/>
          </a:prstGeom>
        </p:spPr>
      </p:pic>
      <p:pic>
        <p:nvPicPr>
          <p:cNvPr id="10" name="図 9" descr="たちばな１.JPG"/>
          <p:cNvPicPr>
            <a:picLocks noChangeAspect="1"/>
          </p:cNvPicPr>
          <p:nvPr/>
        </p:nvPicPr>
        <p:blipFill>
          <a:blip r:embed="rId5" cstate="print"/>
          <a:srcRect l="22308" r="18575" b="21177"/>
          <a:stretch>
            <a:fillRect/>
          </a:stretch>
        </p:blipFill>
        <p:spPr>
          <a:xfrm>
            <a:off x="4716016" y="5085184"/>
            <a:ext cx="1584176" cy="1584176"/>
          </a:xfrm>
          <a:prstGeom prst="rect">
            <a:avLst/>
          </a:prstGeom>
        </p:spPr>
      </p:pic>
      <p:pic>
        <p:nvPicPr>
          <p:cNvPr id="11" name="図 10" descr="ふるさと１.JPG"/>
          <p:cNvPicPr>
            <a:picLocks noChangeAspect="1"/>
          </p:cNvPicPr>
          <p:nvPr/>
        </p:nvPicPr>
        <p:blipFill>
          <a:blip r:embed="rId6" cstate="print">
            <a:lum bright="30000" contrast="40000"/>
          </a:blip>
          <a:stretch>
            <a:fillRect/>
          </a:stretch>
        </p:blipFill>
        <p:spPr>
          <a:xfrm>
            <a:off x="1907704" y="4797152"/>
            <a:ext cx="1787691" cy="1340768"/>
          </a:xfrm>
          <a:prstGeom prst="rect">
            <a:avLst/>
          </a:prstGeom>
        </p:spPr>
      </p:pic>
      <p:pic>
        <p:nvPicPr>
          <p:cNvPr id="12" name="図 11" descr="ふるさと２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365104"/>
            <a:ext cx="1329612" cy="177281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" y="0"/>
            <a:ext cx="899592" cy="864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宿</a:t>
            </a:r>
            <a:endParaRPr lang="ja-JP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角丸四角形 13">
            <a:hlinkClick r:id="rId8" action="ppaction://hlinksldjump"/>
          </p:cNvPr>
          <p:cNvSpPr/>
          <p:nvPr/>
        </p:nvSpPr>
        <p:spPr>
          <a:xfrm>
            <a:off x="6660232" y="260648"/>
            <a:ext cx="2088232" cy="576064"/>
          </a:xfrm>
          <a:prstGeom prst="roundRect">
            <a:avLst>
              <a:gd name="adj" fmla="val 102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この地区では･･･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39552" y="188640"/>
            <a:ext cx="3528392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dirty="0" smtClean="0">
                <a:solidFill>
                  <a:sysClr val="windowText" lastClr="000000"/>
                </a:solidFill>
              </a:rPr>
              <a:t>【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かどや旅館</a:t>
            </a:r>
            <a:r>
              <a:rPr kumimoji="1" lang="en-US" altLang="ja-JP" sz="2400" dirty="0" smtClean="0">
                <a:solidFill>
                  <a:sysClr val="windowText" lastClr="000000"/>
                </a:solidFill>
              </a:rPr>
              <a:t>】</a:t>
            </a: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</a:rPr>
              <a:t>①　旅館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</a:rPr>
              <a:t>②　６０人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</a:rPr>
              <a:t>③　観光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</a:rPr>
              <a:t>④　山菜料理・そば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r>
              <a:rPr lang="ja-JP" altLang="en-US" dirty="0" smtClean="0">
                <a:solidFill>
                  <a:sysClr val="windowText" lastClr="000000"/>
                </a:solidFill>
              </a:rPr>
              <a:t>⑤　特になし</a:t>
            </a:r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lang="en-US" altLang="ja-JP" dirty="0" smtClean="0">
              <a:solidFill>
                <a:sysClr val="windowText" lastClr="000000"/>
              </a:solidFill>
            </a:endParaRPr>
          </a:p>
          <a:p>
            <a:endParaRPr kumimoji="1" lang="en-US" altLang="ja-JP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正方形/長方形 13">
            <a:hlinkClick r:id="rId2" action="ppaction://hlinksldjump"/>
          </p:cNvPr>
          <p:cNvSpPr/>
          <p:nvPr/>
        </p:nvSpPr>
        <p:spPr>
          <a:xfrm>
            <a:off x="5868144" y="5805264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地図に戻る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788024" y="2492896"/>
            <a:ext cx="3888432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【</a:t>
            </a:r>
            <a:r>
              <a:rPr lang="ja-JP" altLang="en-US" sz="2400" dirty="0" smtClean="0">
                <a:solidFill>
                  <a:schemeClr val="tx1"/>
                </a:solidFill>
              </a:rPr>
              <a:t>たちばな</a:t>
            </a:r>
            <a:r>
              <a:rPr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①　民宿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②　７０人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③　観光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丹波産の食材を使った料理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お客さんに丹波について話したい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3501008"/>
            <a:ext cx="3672408" cy="31683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【</a:t>
            </a:r>
            <a:r>
              <a:rPr lang="ja-JP" altLang="en-US" sz="2400" dirty="0" smtClean="0">
                <a:solidFill>
                  <a:schemeClr val="tx1"/>
                </a:solidFill>
              </a:rPr>
              <a:t>ふるさと</a:t>
            </a:r>
            <a:r>
              <a:rPr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①　民宿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②　５０人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③　村内及び周辺で仕事している人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そば・猪の肉料理（鍋など）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特になし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0" y="404664"/>
            <a:ext cx="4104456" cy="1800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施設名</a:t>
            </a:r>
            <a:r>
              <a:rPr lang="en-US" altLang="ja-JP" dirty="0" smtClean="0">
                <a:solidFill>
                  <a:schemeClr val="tx1"/>
                </a:solidFill>
              </a:rPr>
              <a:t>】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①施設の分類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②収容人数（出典：丹波山村施設ガイド）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③利用者の特徴など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④おすすめポイント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⑤これからの計画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60930133627393_0002.tif"/>
          <p:cNvPicPr>
            <a:picLocks noChangeAspect="1"/>
          </p:cNvPicPr>
          <p:nvPr/>
        </p:nvPicPr>
        <p:blipFill>
          <a:blip r:embed="rId2" cstate="print"/>
          <a:srcRect r="1357"/>
          <a:stretch>
            <a:fillRect/>
          </a:stretch>
        </p:blipFill>
        <p:spPr>
          <a:xfrm>
            <a:off x="0" y="0"/>
            <a:ext cx="9036497" cy="6657520"/>
          </a:xfrm>
          <a:prstGeom prst="rect">
            <a:avLst/>
          </a:prstGeom>
        </p:spPr>
      </p:pic>
      <p:pic>
        <p:nvPicPr>
          <p:cNvPr id="5" name="図 4" descr="由香里荘１.JPG"/>
          <p:cNvPicPr>
            <a:picLocks noChangeAspect="1"/>
          </p:cNvPicPr>
          <p:nvPr/>
        </p:nvPicPr>
        <p:blipFill>
          <a:blip r:embed="rId3" cstate="print"/>
          <a:srcRect l="14563" r="16138"/>
          <a:stretch>
            <a:fillRect/>
          </a:stretch>
        </p:blipFill>
        <p:spPr>
          <a:xfrm>
            <a:off x="3563888" y="620688"/>
            <a:ext cx="2059160" cy="1988840"/>
          </a:xfrm>
          <a:prstGeom prst="rect">
            <a:avLst/>
          </a:prstGeom>
        </p:spPr>
      </p:pic>
      <p:pic>
        <p:nvPicPr>
          <p:cNvPr id="6" name="図 5" descr="仲よし１.JPG"/>
          <p:cNvPicPr>
            <a:picLocks noChangeAspect="1"/>
          </p:cNvPicPr>
          <p:nvPr/>
        </p:nvPicPr>
        <p:blipFill>
          <a:blip r:embed="rId4" cstate="print"/>
          <a:srcRect t="32150" r="16001" b="11151"/>
          <a:stretch>
            <a:fillRect/>
          </a:stretch>
        </p:blipFill>
        <p:spPr>
          <a:xfrm>
            <a:off x="6588224" y="548680"/>
            <a:ext cx="2376264" cy="213863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0"/>
            <a:ext cx="2755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奥秋①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角丸四角形 6">
            <a:hlinkClick r:id="rId5" action="ppaction://hlinksldjump"/>
          </p:cNvPr>
          <p:cNvSpPr/>
          <p:nvPr/>
        </p:nvSpPr>
        <p:spPr>
          <a:xfrm>
            <a:off x="323528" y="1124744"/>
            <a:ext cx="2088232" cy="576064"/>
          </a:xfrm>
          <a:prstGeom prst="roundRect">
            <a:avLst>
              <a:gd name="adj" fmla="val 102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この地区では･･･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2" action="ppaction://hlinksldjump"/>
          </p:cNvPr>
          <p:cNvSpPr/>
          <p:nvPr/>
        </p:nvSpPr>
        <p:spPr>
          <a:xfrm>
            <a:off x="5868144" y="5805264"/>
            <a:ext cx="22322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地図に戻る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11560" y="620688"/>
            <a:ext cx="3528392" cy="34563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由香里荘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①　民宿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②　７０人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③　観光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丹波産の食材を使った料理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 　中華料理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特になし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88024" y="1268760"/>
            <a:ext cx="3744416" cy="40324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仲よし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①　食事　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②　２０人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③　休日→サイクリング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 　平日</a:t>
            </a:r>
            <a:r>
              <a:rPr lang="ja-JP" altLang="en-US" dirty="0" smtClean="0">
                <a:solidFill>
                  <a:schemeClr val="tx1"/>
                </a:solidFill>
              </a:rPr>
              <a:t>→村の人・仕事帰りの人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④　そば・うどん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 　時間制限無しのカラオケ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新メニューを計画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　（今は鍋焼きうどんを計画）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60930133627393_0003.tif"/>
          <p:cNvPicPr>
            <a:picLocks noChangeAspect="1"/>
          </p:cNvPicPr>
          <p:nvPr/>
        </p:nvPicPr>
        <p:blipFill>
          <a:blip r:embed="rId2" cstate="print"/>
          <a:srcRect r="14696" b="13886"/>
          <a:stretch>
            <a:fillRect/>
          </a:stretch>
        </p:blipFill>
        <p:spPr>
          <a:xfrm>
            <a:off x="0" y="620688"/>
            <a:ext cx="7128792" cy="5544616"/>
          </a:xfrm>
          <a:prstGeom prst="rect">
            <a:avLst/>
          </a:prstGeom>
        </p:spPr>
      </p:pic>
      <p:pic>
        <p:nvPicPr>
          <p:cNvPr id="5" name="図 4" descr="やまびこ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149080"/>
            <a:ext cx="1440160" cy="1920214"/>
          </a:xfrm>
          <a:prstGeom prst="rect">
            <a:avLst/>
          </a:prstGeom>
        </p:spPr>
      </p:pic>
      <p:pic>
        <p:nvPicPr>
          <p:cNvPr id="6" name="図 5" descr="やまびこ２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581128"/>
            <a:ext cx="1686674" cy="14401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156176" y="620688"/>
            <a:ext cx="2880320" cy="37444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やまびこ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】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①　食事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②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60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　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③　休日</a:t>
            </a:r>
            <a:r>
              <a:rPr lang="ja-JP" altLang="en-US" dirty="0" smtClean="0">
                <a:solidFill>
                  <a:schemeClr val="tx1"/>
                </a:solidFill>
              </a:rPr>
              <a:t>→子供連れの家族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  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  平日</a:t>
            </a:r>
            <a:r>
              <a:rPr lang="ja-JP" altLang="en-US" dirty="0" smtClean="0">
                <a:solidFill>
                  <a:schemeClr val="tx1"/>
                </a:solidFill>
              </a:rPr>
              <a:t>→ お昼休みの昼食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④　旬の食材を使った料理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  そば・天丼・カツ丼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⑤　特になし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　  　　　　  　　  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スポーツ広場周辺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20160930133627393_0004.tif"/>
          <p:cNvPicPr>
            <a:picLocks noChangeAspect="1"/>
          </p:cNvPicPr>
          <p:nvPr/>
        </p:nvPicPr>
        <p:blipFill>
          <a:blip r:embed="rId2" cstate="print"/>
          <a:srcRect r="1176" b="21937"/>
          <a:stretch>
            <a:fillRect/>
          </a:stretch>
        </p:blipFill>
        <p:spPr>
          <a:xfrm>
            <a:off x="0" y="548680"/>
            <a:ext cx="9036496" cy="576064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0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のめこい湯周辺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05.tif"/>
          <p:cNvPicPr>
            <a:picLocks noChangeAspect="1"/>
          </p:cNvPicPr>
          <p:nvPr/>
        </p:nvPicPr>
        <p:blipFill>
          <a:blip r:embed="rId2" cstate="print"/>
          <a:srcRect t="26581"/>
          <a:stretch>
            <a:fillRect/>
          </a:stretch>
        </p:blipFill>
        <p:spPr>
          <a:xfrm>
            <a:off x="0" y="908720"/>
            <a:ext cx="9144000" cy="532859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508104" y="3140968"/>
            <a:ext cx="36004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役場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役場周辺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60930133627393_0006.tif"/>
          <p:cNvPicPr>
            <a:picLocks noChangeAspect="1"/>
          </p:cNvPicPr>
          <p:nvPr/>
        </p:nvPicPr>
        <p:blipFill>
          <a:blip r:embed="rId2" cstate="print"/>
          <a:srcRect l="11892" r="13098"/>
          <a:stretch>
            <a:fillRect/>
          </a:stretch>
        </p:blipFill>
        <p:spPr>
          <a:xfrm rot="16200000">
            <a:off x="1425037" y="-408813"/>
            <a:ext cx="6005895" cy="777686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奥秋②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スパイ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173</Words>
  <Application>Microsoft Office PowerPoint</Application>
  <PresentationFormat>画面に合わせる (4:3)</PresentationFormat>
  <Paragraphs>147</Paragraphs>
  <Slides>17</Slides>
  <Notes>0</Notes>
  <HiddenSlides>8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テーマ</vt:lpstr>
      <vt:lpstr>スパイス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student</dc:creator>
  <cp:lastModifiedBy>teacher</cp:lastModifiedBy>
  <cp:revision>68</cp:revision>
  <dcterms:created xsi:type="dcterms:W3CDTF">2016-10-06T04:35:51Z</dcterms:created>
  <dcterms:modified xsi:type="dcterms:W3CDTF">2016-11-19T04:59:06Z</dcterms:modified>
</cp:coreProperties>
</file>